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700" r:id="rId2"/>
  </p:sldMasterIdLst>
  <p:notesMasterIdLst>
    <p:notesMasterId r:id="rId21"/>
  </p:notesMasterIdLst>
  <p:handoutMasterIdLst>
    <p:handoutMasterId r:id="rId22"/>
  </p:handoutMasterIdLst>
  <p:sldIdLst>
    <p:sldId id="632" r:id="rId3"/>
    <p:sldId id="685" r:id="rId4"/>
    <p:sldId id="693" r:id="rId5"/>
    <p:sldId id="697" r:id="rId6"/>
    <p:sldId id="694" r:id="rId7"/>
    <p:sldId id="698" r:id="rId8"/>
    <p:sldId id="700" r:id="rId9"/>
    <p:sldId id="695" r:id="rId10"/>
    <p:sldId id="699" r:id="rId11"/>
    <p:sldId id="686" r:id="rId12"/>
    <p:sldId id="687" r:id="rId13"/>
    <p:sldId id="692" r:id="rId14"/>
    <p:sldId id="688" r:id="rId15"/>
    <p:sldId id="689" r:id="rId16"/>
    <p:sldId id="690" r:id="rId17"/>
    <p:sldId id="696" r:id="rId18"/>
    <p:sldId id="691" r:id="rId19"/>
    <p:sldId id="679" r:id="rId20"/>
  </p:sldIdLst>
  <p:sldSz cx="12192000" cy="6858000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9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dula Hinkfoth" initials="C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6EE"/>
    <a:srgbClr val="004064"/>
    <a:srgbClr val="FFFFFF"/>
    <a:srgbClr val="00B6DA"/>
    <a:srgbClr val="FF9300"/>
    <a:srgbClr val="FF40FF"/>
    <a:srgbClr val="00567F"/>
    <a:srgbClr val="00A4EE"/>
    <a:srgbClr val="292929"/>
    <a:srgbClr val="00A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0751" autoAdjust="0"/>
  </p:normalViewPr>
  <p:slideViewPr>
    <p:cSldViewPr>
      <p:cViewPr>
        <p:scale>
          <a:sx n="62" d="100"/>
          <a:sy n="62" d="100"/>
        </p:scale>
        <p:origin x="-8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32" y="-102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1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BD644-136F-44FE-B7F2-3117A958F5E3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1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3561D-089D-4CF3-A8AE-D464B90FCD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667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4283" cy="496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7" y="3"/>
            <a:ext cx="2944283" cy="496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44FC-450D-4F1B-B748-1919B643D7C6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33109"/>
            <a:ext cx="2944283" cy="4965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7" y="9433109"/>
            <a:ext cx="2944283" cy="4965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60A62-ECC5-4B8A-A5CC-8A560826C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00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60A62-ECC5-4B8A-A5CC-8A560826C80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496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60A62-ECC5-4B8A-A5CC-8A560826C80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178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60A62-ECC5-4B8A-A5CC-8A560826C80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213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60A62-ECC5-4B8A-A5CC-8A560826C80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88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60A62-ECC5-4B8A-A5CC-8A560826C80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140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60A62-ECC5-4B8A-A5CC-8A560826C80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303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60A62-ECC5-4B8A-A5CC-8A560826C80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327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60A62-ECC5-4B8A-A5CC-8A560826C80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011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60A62-ECC5-4B8A-A5CC-8A560826C80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655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60A62-ECC5-4B8A-A5CC-8A560826C80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782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60A62-ECC5-4B8A-A5CC-8A560826C80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787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60A62-ECC5-4B8A-A5CC-8A560826C80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2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60A62-ECC5-4B8A-A5CC-8A560826C80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10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60A62-ECC5-4B8A-A5CC-8A560826C8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645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60A62-ECC5-4B8A-A5CC-8A560826C80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639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60A62-ECC5-4B8A-A5CC-8A560826C80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639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60A62-ECC5-4B8A-A5CC-8A560826C80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650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60A62-ECC5-4B8A-A5CC-8A560826C80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65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68C54F2-9075-438A-8535-084E91223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620000"/>
            <a:ext cx="8074800" cy="3618000"/>
          </a:xfrm>
        </p:spPr>
        <p:txBody>
          <a:bodyPr lIns="720000" tIns="360000" rIns="540000" bIns="180000" anchor="t" anchorCtr="0">
            <a:normAutofit/>
          </a:bodyPr>
          <a:lstStyle>
            <a:lvl1pPr algn="l"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37A5D5E4-2155-41DB-A463-0EC70076E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400" y="2601119"/>
            <a:ext cx="6984776" cy="1043905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951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68C54F2-9075-438A-8535-084E91223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7" y="1631543"/>
            <a:ext cx="8074800" cy="3626119"/>
          </a:xfrm>
          <a:solidFill>
            <a:srgbClr val="004064"/>
          </a:solidFill>
        </p:spPr>
        <p:txBody>
          <a:bodyPr lIns="720000" tIns="360000" rIns="540000" bIns="180000" anchor="t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37A5D5E4-2155-41DB-A463-0EC70076E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610000"/>
            <a:ext cx="6983999" cy="96301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cap="all" baseline="0">
                <a:solidFill>
                  <a:schemeClr val="bg1"/>
                </a:solidFill>
                <a:latin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xmlns="" id="{FCB10375-4D5E-524F-9A69-96A377F2B3E2}"/>
              </a:ext>
            </a:extLst>
          </p:cNvPr>
          <p:cNvSpPr txBox="1">
            <a:spLocks/>
          </p:cNvSpPr>
          <p:nvPr userDrawn="1"/>
        </p:nvSpPr>
        <p:spPr>
          <a:xfrm>
            <a:off x="8232000" y="1620000"/>
            <a:ext cx="3960000" cy="3618000"/>
          </a:xfrm>
          <a:prstGeom prst="rect">
            <a:avLst/>
          </a:prstGeom>
          <a:solidFill>
            <a:srgbClr val="00B6DA"/>
          </a:solidFill>
        </p:spPr>
        <p:txBody>
          <a:bodyPr lIns="720000" tIns="360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endParaRPr lang="de-DE" sz="4000">
              <a:solidFill>
                <a:srgbClr val="00B6DA"/>
              </a:solidFill>
              <a:latin typeface="HelveticaNeueLT Std Thin" panose="020B0403020202020204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D9F62427-EC9C-9C4D-87A2-A1CD70B4F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3960000"/>
            <a:ext cx="7020000" cy="954000"/>
          </a:xfrm>
        </p:spPr>
        <p:txBody>
          <a:bodyPr tIns="0" bIns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5338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2D784AD-AA2D-4DBA-8B58-C25BB18D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2000"/>
            <a:ext cx="12192000" cy="306000"/>
          </a:xfrm>
          <a:solidFill>
            <a:srgbClr val="00B6DA"/>
          </a:solidFill>
        </p:spPr>
        <p:txBody>
          <a:bodyPr lIns="720000" tIns="72000" rIns="540000" bIns="18000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b="1" dirty="0" smtClean="0"/>
              <a:t>B2K-dni</a:t>
            </a:r>
            <a:r>
              <a:rPr lang="de-DE" dirty="0" smtClean="0"/>
              <a:t> | Bebauungsplan Nr. 14 der Gemeinde </a:t>
            </a:r>
            <a:r>
              <a:rPr lang="de-DE" dirty="0" err="1" smtClean="0"/>
              <a:t>Selent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C26039D3-1BD3-4265-8BCE-453CFB1AB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360000" anchor="t" anchorCtr="0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38FA16F-94EA-47E7-BF95-12E151B19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0000"/>
            <a:ext cx="10800000" cy="4410000"/>
          </a:xfrm>
        </p:spPr>
        <p:txBody>
          <a:bodyPr tIns="0" bIns="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546598B-5C3A-4E85-9369-D226410C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0500" y="6552000"/>
            <a:ext cx="1081336" cy="306000"/>
          </a:xfrm>
        </p:spPr>
        <p:txBody>
          <a:bodyPr lIns="0" tIns="72000" rIns="0" bIns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4923A8D-10FA-45DC-B3CA-728E34FD84C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0A3D200D-B136-8B40-B915-D9024DCF70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360000"/>
            <a:ext cx="518400" cy="44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10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BE245C98-486C-CA46-9F9D-B3FCF7E06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60000" y="0"/>
            <a:ext cx="8232001" cy="6551999"/>
          </a:xfrm>
        </p:spPr>
        <p:txBody>
          <a:bodyPr rIns="673200" bIns="7200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68C54F2-9075-438A-8535-084E91223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3960000" cy="6552000"/>
          </a:xfrm>
          <a:solidFill>
            <a:srgbClr val="004064"/>
          </a:solidFill>
        </p:spPr>
        <p:txBody>
          <a:bodyPr lIns="720000" tIns="360000" rIns="540000" bIns="180000" anchor="t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37A5D5E4-2155-41DB-A463-0EC70076E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1" y="1620000"/>
            <a:ext cx="3239998" cy="540000"/>
          </a:xfrm>
          <a:solidFill>
            <a:schemeClr val="bg1"/>
          </a:solidFill>
        </p:spPr>
        <p:txBody>
          <a:bodyPr lIns="144000" tIns="0" rIns="0" bIns="0" anchor="ctr" anchorCtr="0">
            <a:noAutofit/>
          </a:bodyPr>
          <a:lstStyle>
            <a:lvl1pPr marL="0" indent="0" algn="l">
              <a:buNone/>
              <a:defRPr sz="2800" cap="none" baseline="0">
                <a:solidFill>
                  <a:srgbClr val="004064"/>
                </a:solidFill>
                <a:latin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xmlns="" id="{19316A21-6435-9144-BDD2-D2E65AF126BD}"/>
              </a:ext>
            </a:extLst>
          </p:cNvPr>
          <p:cNvSpPr txBox="1">
            <a:spLocks/>
          </p:cNvSpPr>
          <p:nvPr userDrawn="1"/>
        </p:nvSpPr>
        <p:spPr>
          <a:xfrm>
            <a:off x="719999" y="2394000"/>
            <a:ext cx="3240000" cy="540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144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cap="all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cap="none" baseline="0">
                <a:solidFill>
                  <a:srgbClr val="004064"/>
                </a:solidFill>
              </a:rPr>
              <a:t>Master-Untertitelformat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xmlns="" id="{21D110A9-BC61-F54C-8BE1-F504AE3A7210}"/>
              </a:ext>
            </a:extLst>
          </p:cNvPr>
          <p:cNvSpPr txBox="1">
            <a:spLocks/>
          </p:cNvSpPr>
          <p:nvPr userDrawn="1"/>
        </p:nvSpPr>
        <p:spPr>
          <a:xfrm>
            <a:off x="719999" y="3168000"/>
            <a:ext cx="3240000" cy="540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144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cap="all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cap="none" baseline="0">
                <a:solidFill>
                  <a:srgbClr val="004064"/>
                </a:solidFill>
              </a:rPr>
              <a:t>Master-Untertitelformat bearbeiten</a:t>
            </a:r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xmlns="" id="{DB899CCE-403F-A049-B72E-C82366FC79A2}"/>
              </a:ext>
            </a:extLst>
          </p:cNvPr>
          <p:cNvSpPr txBox="1">
            <a:spLocks/>
          </p:cNvSpPr>
          <p:nvPr userDrawn="1"/>
        </p:nvSpPr>
        <p:spPr>
          <a:xfrm>
            <a:off x="726246" y="3942000"/>
            <a:ext cx="3240000" cy="540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144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cap="all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cap="none" baseline="0">
                <a:solidFill>
                  <a:srgbClr val="004064"/>
                </a:solidFill>
              </a:rPr>
              <a:t>Master-Untertitelformat bearbeiten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xmlns="" id="{5E0CF388-BBB7-2F4C-8E91-4F4B624A8A74}"/>
              </a:ext>
            </a:extLst>
          </p:cNvPr>
          <p:cNvSpPr txBox="1">
            <a:spLocks/>
          </p:cNvSpPr>
          <p:nvPr userDrawn="1"/>
        </p:nvSpPr>
        <p:spPr>
          <a:xfrm>
            <a:off x="719999" y="4716000"/>
            <a:ext cx="3240000" cy="540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144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cap="all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cap="none" baseline="0">
                <a:solidFill>
                  <a:srgbClr val="004064"/>
                </a:solidFill>
              </a:rPr>
              <a:t>Master-Untertitelformat bearbeiten</a:t>
            </a:r>
          </a:p>
        </p:txBody>
      </p:sp>
      <p:sp>
        <p:nvSpPr>
          <p:cNvPr id="20" name="Untertitel 2">
            <a:extLst>
              <a:ext uri="{FF2B5EF4-FFF2-40B4-BE49-F238E27FC236}">
                <a16:creationId xmlns:a16="http://schemas.microsoft.com/office/drawing/2014/main" xmlns="" id="{22B1599A-807F-F443-A461-BB89EFA2B433}"/>
              </a:ext>
            </a:extLst>
          </p:cNvPr>
          <p:cNvSpPr txBox="1">
            <a:spLocks/>
          </p:cNvSpPr>
          <p:nvPr userDrawn="1"/>
        </p:nvSpPr>
        <p:spPr>
          <a:xfrm>
            <a:off x="720000" y="5490000"/>
            <a:ext cx="3240000" cy="540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144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cap="all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cap="none" baseline="0">
                <a:solidFill>
                  <a:srgbClr val="004064"/>
                </a:solidFill>
              </a:rPr>
              <a:t>Master-Untertitelformat bearbeiten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EB90EB79-3196-AF41-A511-41335B6F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04064"/>
                </a:solidFill>
              </a:defRPr>
            </a:lvl1pPr>
          </a:lstStyle>
          <a:p>
            <a:r>
              <a:rPr lang="de-DE" b="1" dirty="0"/>
              <a:t>B2K-dni</a:t>
            </a:r>
            <a:r>
              <a:rPr lang="de-DE" dirty="0"/>
              <a:t> | Angebot „Erschließung B-Plan 89.1“ am 17.06.2020</a:t>
            </a:r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xmlns="" id="{8C5BC061-FCA5-1543-8C1B-BE6A9D717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064"/>
                </a:solidFill>
              </a:defRPr>
            </a:lvl1pPr>
          </a:lstStyle>
          <a:p>
            <a:fld id="{44923A8D-10FA-45DC-B3CA-728E34FD84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544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BA86E0B-1678-B847-B70D-B7E02FFABE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b="1" dirty="0"/>
              <a:t>B2K-dni</a:t>
            </a:r>
            <a:r>
              <a:rPr lang="de-DE" dirty="0"/>
              <a:t> | Angebot „Erschließung B-Plan 89.1“ am 17.06.2020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6CB37B8-1124-400E-A510-0195587D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062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A2CE6B12-4C2A-D744-9656-44F986F4589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b="1" dirty="0"/>
              <a:t>B2K-dni</a:t>
            </a:r>
            <a:r>
              <a:rPr lang="de-DE" dirty="0"/>
              <a:t> | Angebot „Erschließung B-Plan 89.1“ am 17.06.2020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xmlns="" id="{BC1AD1D2-F9ED-0841-98FE-84F9AF0551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55161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82443E0F-FDB7-49D9-B5DD-A0C10C613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07768" cy="6552000"/>
          </a:xfrm>
          <a:solidFill>
            <a:srgbClr val="004064">
              <a:alpha val="80000"/>
            </a:srgbClr>
          </a:solidFill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2E4A43E-AE94-4B52-8537-DAA42221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1F104541-9831-44F9-B942-D10A456F2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4410000"/>
            <a:ext cx="2952328" cy="162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97449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8EBE7FD3-0B3F-7842-AD9B-08C19DF62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b="1" dirty="0"/>
              <a:t>B2K-dni</a:t>
            </a:r>
            <a:r>
              <a:rPr lang="de-DE" dirty="0"/>
              <a:t> | Angebot „Erschließung B-Plan 89.1“ am 17.06.2020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FB149F-3AEE-41E0-AA6E-8C1A9C7C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E53FBB7-3A51-4AFE-B3C0-6F2A416D4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89527EE3-3273-46C3-8EF4-C2E8A064B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183BE8D5-1A83-4CAA-9600-EE0DCF2D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21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xmlns="" id="{7F28E42D-8D02-754B-B9D9-8152BEF3098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b="1" dirty="0"/>
              <a:t>B2K-dni</a:t>
            </a:r>
            <a:r>
              <a:rPr lang="de-DE" dirty="0"/>
              <a:t> | Angebot „Erschließung B-Plan 89.1“ am 17.06.2020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14FFE22-182C-4E42-8757-ED165DF72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02631A5-6B51-4FE7-9FE8-C41240395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ED69789D-992A-46A4-BE5D-2CD41B8A9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82B26B4B-CA3F-4A24-A7C7-D542B7D3B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F650CC53-528E-4F3A-8A45-0C5160098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A61895D5-C547-4843-8DAA-DACC62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755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2B0DC68B-4108-AC40-ADD6-D405541180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b="1" dirty="0"/>
              <a:t>B2K-dni</a:t>
            </a:r>
            <a:r>
              <a:rPr lang="de-DE" dirty="0"/>
              <a:t> | Angebot „Erschließung B-Plan 89.1“ am 17.06.2020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EB9D5F8-1A00-47A4-A8A5-6D5BCEDD5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1209FE3-06EA-4A64-BA2E-F30601A9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889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64707466-BDDD-EC48-9CC9-6ED961F8AB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b="1" dirty="0"/>
              <a:t>B2K-dni</a:t>
            </a:r>
            <a:r>
              <a:rPr lang="de-DE" dirty="0"/>
              <a:t> | Angebot „Erschließung B-Plan 89.1“ am 17.06.2020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9DAEFE-E01F-4DE3-85DC-F549FBBE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9D75839-E661-4D60-BED4-90C93310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D3EA068C-39A0-49A2-8F1D-55C05C03A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D7977D5-8290-4231-AE36-7BC6B752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099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87F40275-0BA1-8D4C-8593-0F4EC9476D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b="1" dirty="0"/>
              <a:t>B2K-dni</a:t>
            </a:r>
            <a:r>
              <a:rPr lang="de-DE" dirty="0"/>
              <a:t> | Angebot „Erschließung B-Plan 89.1“ am 17.06.2020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3CBE3B35-5116-4246-998C-A01557FFD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8DE23F66-7DA4-46D9-92A5-DBA73A8C2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23328FCA-71D0-4E1C-A091-F8A8BAA1F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E01F6670-5EFB-42A2-8901-F8A50EBF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48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26039D3-1BD3-4265-8BCE-453CFB1AB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38FA16F-94EA-47E7-BF95-12E151B1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D187B22-F1D6-4847-9166-95654E04A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2D784AD-AA2D-4DBA-8B58-C25BB18D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B2K-dni | Angebot „Erschließung B-Plan 89.1“ am 17.06.2020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546598B-5C3A-4E85-9369-D226410C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313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7">
            <a:extLst>
              <a:ext uri="{FF2B5EF4-FFF2-40B4-BE49-F238E27FC236}">
                <a16:creationId xmlns:a16="http://schemas.microsoft.com/office/drawing/2014/main" xmlns="" id="{009AB4FB-857E-4A45-B877-15A3C74395F2}"/>
              </a:ext>
            </a:extLst>
          </p:cNvPr>
          <p:cNvSpPr txBox="1">
            <a:spLocks/>
          </p:cNvSpPr>
          <p:nvPr/>
        </p:nvSpPr>
        <p:spPr>
          <a:xfrm>
            <a:off x="0" y="1620000"/>
            <a:ext cx="8076000" cy="3618000"/>
          </a:xfrm>
          <a:prstGeom prst="rect">
            <a:avLst/>
          </a:prstGeom>
          <a:solidFill>
            <a:srgbClr val="004064"/>
          </a:solidFill>
        </p:spPr>
        <p:txBody>
          <a:bodyPr lIns="720000" tIns="360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de-DE" sz="3600" cap="all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Neubau Grenzwegtrasse</a:t>
            </a:r>
          </a:p>
          <a:p>
            <a:pPr>
              <a:lnSpc>
                <a:spcPts val="3600"/>
              </a:lnSpc>
            </a:pPr>
            <a:r>
              <a:rPr lang="de-DE" sz="2800" cap="all" spc="2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Verlängerung der K 34 bis zur L 288</a:t>
            </a:r>
          </a:p>
          <a:p>
            <a:pPr>
              <a:lnSpc>
                <a:spcPct val="100000"/>
              </a:lnSpc>
            </a:pPr>
            <a:endParaRPr lang="de-DE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e-DE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e-DE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Präsentation</a:t>
            </a:r>
          </a:p>
          <a:p>
            <a:pPr>
              <a:lnSpc>
                <a:spcPct val="100000"/>
              </a:lnSpc>
            </a:pPr>
            <a:r>
              <a:rPr lang="de-D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Bietergemeinschaft B2K-dni/</a:t>
            </a:r>
            <a:r>
              <a:rPr lang="de-DE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Trebes</a:t>
            </a:r>
            <a:endParaRPr lang="de-DE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Brunsbüttel, 11. Mai 2020</a:t>
            </a:r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xmlns="" id="{13983BEF-446A-0B4E-AB12-C714CC3F285B}"/>
              </a:ext>
            </a:extLst>
          </p:cNvPr>
          <p:cNvSpPr txBox="1">
            <a:spLocks/>
          </p:cNvSpPr>
          <p:nvPr/>
        </p:nvSpPr>
        <p:spPr>
          <a:xfrm>
            <a:off x="8232000" y="1620000"/>
            <a:ext cx="3960000" cy="3618000"/>
          </a:xfrm>
          <a:prstGeom prst="rect">
            <a:avLst/>
          </a:prstGeom>
          <a:solidFill>
            <a:srgbClr val="00B6DA"/>
          </a:solidFill>
        </p:spPr>
        <p:txBody>
          <a:bodyPr lIns="720000" tIns="360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endParaRPr lang="de-DE" sz="4000">
              <a:solidFill>
                <a:srgbClr val="00B6DA"/>
              </a:solidFill>
              <a:latin typeface="HelveticaNeueLT Std Thin" panose="020B0403020202020204" pitchFamily="34" charset="0"/>
            </a:endParaRP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xmlns="" id="{EBA1D2F5-98EA-CD4D-846C-465CA4A15895}"/>
              </a:ext>
            </a:extLst>
          </p:cNvPr>
          <p:cNvSpPr txBox="1">
            <a:spLocks/>
          </p:cNvSpPr>
          <p:nvPr userDrawn="1"/>
        </p:nvSpPr>
        <p:spPr>
          <a:xfrm>
            <a:off x="0" y="1620000"/>
            <a:ext cx="8076000" cy="3618000"/>
          </a:xfrm>
          <a:prstGeom prst="rect">
            <a:avLst/>
          </a:prstGeom>
          <a:solidFill>
            <a:srgbClr val="004064"/>
          </a:solidFill>
        </p:spPr>
        <p:txBody>
          <a:bodyPr lIns="720000" tIns="360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de-DE" sz="3600" cap="all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Neubau Grenzwegtrasse</a:t>
            </a:r>
          </a:p>
          <a:p>
            <a:pPr>
              <a:lnSpc>
                <a:spcPts val="3600"/>
              </a:lnSpc>
            </a:pPr>
            <a:r>
              <a:rPr lang="de-DE" sz="2800" cap="all" spc="2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Verlängerung der K 34 bis zur L 288</a:t>
            </a:r>
          </a:p>
          <a:p>
            <a:pPr>
              <a:lnSpc>
                <a:spcPct val="100000"/>
              </a:lnSpc>
            </a:pPr>
            <a:endParaRPr lang="de-DE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e-DE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e-DE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Präsentation</a:t>
            </a:r>
          </a:p>
          <a:p>
            <a:pPr>
              <a:lnSpc>
                <a:spcPct val="100000"/>
              </a:lnSpc>
            </a:pPr>
            <a:r>
              <a:rPr lang="de-D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Bietergemeinschaft B2K-dni/</a:t>
            </a:r>
            <a:r>
              <a:rPr lang="de-DE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Trebes</a:t>
            </a:r>
            <a:endParaRPr lang="de-DE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Brunsbüttel, 11. Mai 2020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xmlns="" id="{D5A36A63-9672-0D49-B176-1B9286754EC1}"/>
              </a:ext>
            </a:extLst>
          </p:cNvPr>
          <p:cNvSpPr txBox="1">
            <a:spLocks/>
          </p:cNvSpPr>
          <p:nvPr userDrawn="1"/>
        </p:nvSpPr>
        <p:spPr>
          <a:xfrm>
            <a:off x="8232000" y="1620000"/>
            <a:ext cx="3960000" cy="3618000"/>
          </a:xfrm>
          <a:prstGeom prst="rect">
            <a:avLst/>
          </a:prstGeom>
          <a:solidFill>
            <a:srgbClr val="00B6DA"/>
          </a:solidFill>
        </p:spPr>
        <p:txBody>
          <a:bodyPr lIns="720000" tIns="360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endParaRPr lang="de-DE" sz="4000">
              <a:solidFill>
                <a:srgbClr val="00B6DA"/>
              </a:solidFill>
              <a:latin typeface="HelveticaNeueLT Std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6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2443E0F-FDB7-49D9-B5DD-A0C10C613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1F104541-9831-44F9-B942-D10A456F2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28DCA42-5BCC-4EFE-A97F-177B76AC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220941D-5D9A-4E54-8861-3DADACAD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B2K-dni | Angebot „Erschließung B-Plan 89.1“ am 17.06.2020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2E4A43E-AE94-4B52-8537-DAA42221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03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FB149F-3AEE-41E0-AA6E-8C1A9C7C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E53FBB7-3A51-4AFE-B3C0-6F2A416D4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89527EE3-3273-46C3-8EF4-C2E8A064B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D6BB904-7EE0-4E14-A841-B849A47A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482FFD3F-FCC6-443D-BA20-83EFEF37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B2K-dni | Angebot „Erschließung B-Plan 89.1“ am 17.06.2020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183BE8D5-1A83-4CAA-9600-EE0DCF2D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90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14FFE22-182C-4E42-8757-ED165DF72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02631A5-6B51-4FE7-9FE8-C41240395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ED69789D-992A-46A4-BE5D-2CD41B8A9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82B26B4B-CA3F-4A24-A7C7-D542B7D3B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F650CC53-528E-4F3A-8A45-0C5160098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40FBCCD0-6BFD-4B91-A877-2E8CDB69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328D3013-173A-4783-A7FD-6246D124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B2K-dni | Angebot „Erschließung B-Plan 89.1“ am 17.06.2020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A61895D5-C547-4843-8DAA-DACC62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83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EB9D5F8-1A00-47A4-A8A5-6D5BCEDD5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8BB2EAD-DFAA-47E4-B236-3DE222901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F71BE3BB-AE67-4E87-8F57-C96EF6F6D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B2K-dni | Angebot „Erschließung B-Plan 89.1“ am 17.06.2020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1209FE3-06EA-4A64-BA2E-F30601A9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51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2E104545-46A1-41D3-8339-A6AADA1E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AC9D6B6F-CAE5-4478-B304-146DCB6C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B2K-dni | Angebot „Erschließung B-Plan 89.1“ am 17.06.2020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6CB37B8-1124-400E-A510-0195587D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34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9DAEFE-E01F-4DE3-85DC-F549FBBE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9D75839-E661-4D60-BED4-90C93310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D3EA068C-39A0-49A2-8F1D-55C05C03A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3E5FC1EE-1012-4DF3-B78B-406C3079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01FC39F3-3EC0-4914-8840-1A71D35C7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B2K-dni | Angebot „Erschließung B-Plan 89.1“ am 17.06.2020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D7977D5-8290-4231-AE36-7BC6B752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45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CBE3B35-5116-4246-998C-A01557FFD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8DE23F66-7DA4-46D9-92A5-DBA73A8C2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23328FCA-71D0-4E1C-A091-F8A8BAA1F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EE6DF59D-C530-4051-9F88-674C852FB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EB76F5FC-BA37-4CAB-BA02-3BD23A165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B2K-dni | Angebot „Erschließung B-Plan 89.1“ am 17.06.2020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E01F6670-5EFB-42A2-8901-F8A50EBF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38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9ED0E604-B57F-498C-ABB0-E676D8A4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F13DFA3-BCC4-4E8D-99F8-9652E126E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E602541-954F-4122-A4B3-B3D031F8F7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F7DF9A2-3F53-408F-95DA-7518A1DB6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B2K-dni | Angebot „Erschließung B-Plan 89.1“ am 17.06.2020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191D42E-A46D-4343-9A8B-33B21721F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23A8D-10FA-45DC-B3CA-728E34FD84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05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cap="all" baseline="0">
          <a:solidFill>
            <a:schemeClr val="tx1"/>
          </a:solidFill>
          <a:latin typeface="+mj-lt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F7DF9A2-3F53-408F-95DA-7518A1DB6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2000"/>
            <a:ext cx="12192000" cy="306000"/>
          </a:xfrm>
          <a:prstGeom prst="rect">
            <a:avLst/>
          </a:prstGeom>
          <a:solidFill>
            <a:srgbClr val="00B6DA"/>
          </a:solidFill>
        </p:spPr>
        <p:txBody>
          <a:bodyPr vert="horz" lIns="720000" tIns="72000" rIns="540000" bIns="18000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b="1" dirty="0"/>
              <a:t>B2K-dni</a:t>
            </a:r>
            <a:r>
              <a:rPr lang="de-DE" dirty="0"/>
              <a:t> | Angebot „Erschließung B-Plan 89.1“ am 17.06.2020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9ED0E604-B57F-498C-ABB0-E676D8A4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8000"/>
          </a:xfrm>
          <a:prstGeom prst="rect">
            <a:avLst/>
          </a:prstGeom>
          <a:solidFill>
            <a:srgbClr val="004064"/>
          </a:solidFill>
        </p:spPr>
        <p:txBody>
          <a:bodyPr vert="horz" lIns="720000" tIns="360000" rIns="540000" bIns="18000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F13DFA3-BCC4-4E8D-99F8-9652E126E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20000"/>
            <a:ext cx="10800000" cy="441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191D42E-A46D-4343-9A8B-33B21721F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664" y="6552000"/>
            <a:ext cx="1081336" cy="306000"/>
          </a:xfrm>
          <a:prstGeom prst="rect">
            <a:avLst/>
          </a:prstGeom>
        </p:spPr>
        <p:txBody>
          <a:bodyPr vert="horz" lIns="0" tIns="72000" rIns="0" bIns="0" rtlCol="0" anchor="t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4923A8D-10FA-45DC-B3CA-728E34FD84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82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12" r:id="rId3"/>
    <p:sldLayoutId id="2147483707" r:id="rId4"/>
    <p:sldLayoutId id="2147483703" r:id="rId5"/>
    <p:sldLayoutId id="2147483704" r:id="rId6"/>
    <p:sldLayoutId id="2147483705" r:id="rId7"/>
    <p:sldLayoutId id="2147483706" r:id="rId8"/>
    <p:sldLayoutId id="2147483708" r:id="rId9"/>
    <p:sldLayoutId id="2147483709" r:id="rId10"/>
    <p:sldLayoutId id="214748371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cap="all" baseline="0">
          <a:solidFill>
            <a:schemeClr val="bg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0"/>
        </a:spcBef>
        <a:buFont typeface="Symbol" pitchFamily="2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7">
            <a:extLst>
              <a:ext uri="{FF2B5EF4-FFF2-40B4-BE49-F238E27FC236}">
                <a16:creationId xmlns:a16="http://schemas.microsoft.com/office/drawing/2014/main" xmlns="" id="{00BA30B9-8333-48A1-BD4D-2B7A9C153A56}"/>
              </a:ext>
            </a:extLst>
          </p:cNvPr>
          <p:cNvSpPr txBox="1">
            <a:spLocks/>
          </p:cNvSpPr>
          <p:nvPr/>
        </p:nvSpPr>
        <p:spPr>
          <a:xfrm>
            <a:off x="9084000" y="6552000"/>
            <a:ext cx="1584000" cy="306000"/>
          </a:xfrm>
          <a:prstGeom prst="rect">
            <a:avLst/>
          </a:prstGeom>
          <a:noFill/>
        </p:spPr>
        <p:txBody>
          <a:bodyPr lIns="360000" tIns="72000" rIns="504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de-DE" sz="1000">
                <a:solidFill>
                  <a:schemeClr val="bg1"/>
                </a:solidFill>
                <a:latin typeface="Myriad Pro Light" panose="020B0403030403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</a:t>
            </a:r>
            <a:r>
              <a:rPr lang="de-DE" sz="1000">
                <a:solidFill>
                  <a:schemeClr val="bg1"/>
                </a:solidFill>
                <a:latin typeface="Myriad Pro Light" panose="020B0403030403020204" pitchFamily="34" charset="0"/>
                <a:cs typeface="Arial" panose="020B0604020202020204" pitchFamily="34" charset="0"/>
              </a:rPr>
              <a:t> 2019</a:t>
            </a:r>
            <a:endParaRPr lang="de-DE" sz="1000">
              <a:latin typeface="Myriad Pro Light" panose="020B0403030403020204" pitchFamily="34" charset="0"/>
            </a:endParaRPr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xmlns="" id="{D8535B7F-7A17-F042-8405-D4BAF9749BDB}"/>
              </a:ext>
            </a:extLst>
          </p:cNvPr>
          <p:cNvSpPr txBox="1">
            <a:spLocks/>
          </p:cNvSpPr>
          <p:nvPr/>
        </p:nvSpPr>
        <p:spPr>
          <a:xfrm>
            <a:off x="8232000" y="1620000"/>
            <a:ext cx="3960000" cy="3618000"/>
          </a:xfrm>
          <a:prstGeom prst="rect">
            <a:avLst/>
          </a:prstGeom>
          <a:solidFill>
            <a:srgbClr val="00B6DA"/>
          </a:solidFill>
        </p:spPr>
        <p:txBody>
          <a:bodyPr lIns="720000" tIns="360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endParaRPr lang="de-DE" sz="4000">
              <a:solidFill>
                <a:srgbClr val="00B6DA"/>
              </a:solidFill>
              <a:latin typeface="HelveticaNeueLT Std Thin" panose="020B0403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D60E359D-78C8-8644-8649-DF093A3F4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300" y="360019"/>
            <a:ext cx="901700" cy="88265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xmlns="" id="{4E4334BC-F789-1747-BD6D-B2A328C83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20000"/>
            <a:ext cx="8074800" cy="3618000"/>
          </a:xfrm>
        </p:spPr>
        <p:txBody>
          <a:bodyPr rIns="540000"/>
          <a:lstStyle/>
          <a:p>
            <a:r>
              <a:rPr lang="de-DE" sz="3400" dirty="0" smtClean="0"/>
              <a:t>Bebauungsplan Nr. 14</a:t>
            </a:r>
            <a:endParaRPr lang="de-DE" sz="3400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xmlns="" id="{72CF481F-51D3-E74A-BABA-F0BFF74B3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00" y="2488508"/>
            <a:ext cx="6983999" cy="1543492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Der gemeinde </a:t>
            </a:r>
            <a:r>
              <a:rPr lang="de-DE" dirty="0" err="1" smtClean="0"/>
              <a:t>Selent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Vorstellung der </a:t>
            </a:r>
            <a:r>
              <a:rPr lang="de-DE" dirty="0" err="1" smtClean="0"/>
              <a:t>bebauungskonzepte</a:t>
            </a:r>
            <a:r>
              <a:rPr lang="de-DE" dirty="0" smtClean="0"/>
              <a:t> </a:t>
            </a:r>
          </a:p>
          <a:p>
            <a:r>
              <a:rPr lang="de-DE" dirty="0" smtClean="0"/>
              <a:t>und Freigabe zur frühzeitigen Beteiligung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710A9649-3B02-1A44-9135-4657017D21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4032000"/>
            <a:ext cx="7020000" cy="95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 smtClean="0"/>
              <a:t>SELENT, 02.09.2020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1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xmlns="" id="{8E1C919D-A607-48BA-9509-FE6CBA59BCB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3200" cy="624868"/>
          </a:xfrm>
          <a:prstGeom prst="rect">
            <a:avLst/>
          </a:prstGeom>
          <a:solidFill>
            <a:srgbClr val="004064"/>
          </a:solidFill>
        </p:spPr>
        <p:txBody>
          <a:bodyPr lIns="720000" tIns="360000" rIns="540000" bIns="18000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cap="all" spc="2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Bebauungskonzept 1: Wendeanlage</a:t>
            </a:r>
            <a:endParaRPr lang="de-DE" sz="2800" spc="2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el 7">
            <a:extLst>
              <a:ext uri="{FF2B5EF4-FFF2-40B4-BE49-F238E27FC236}">
                <a16:creationId xmlns:a16="http://schemas.microsoft.com/office/drawing/2014/main" xmlns="" id="{D66C7036-2D7D-4C26-B87E-8535A140B3C8}"/>
              </a:ext>
            </a:extLst>
          </p:cNvPr>
          <p:cNvSpPr txBox="1">
            <a:spLocks/>
          </p:cNvSpPr>
          <p:nvPr/>
        </p:nvSpPr>
        <p:spPr>
          <a:xfrm>
            <a:off x="0" y="6552000"/>
            <a:ext cx="12192000" cy="306000"/>
          </a:xfrm>
          <a:prstGeom prst="rect">
            <a:avLst/>
          </a:prstGeom>
          <a:solidFill>
            <a:srgbClr val="00B6DA"/>
          </a:solidFill>
        </p:spPr>
        <p:txBody>
          <a:bodyPr lIns="720000" tIns="72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B2K-dni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Bauausschuss der Gemeinde </a:t>
            </a:r>
            <a:r>
              <a:rPr lang="de-DE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Selent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02.09.2020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xmlns="" id="{D6D7A7F8-ABC0-F84B-8519-F008B810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10</a:t>
            </a:fld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312C1F69-C64D-0940-BAB6-A74B2D544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90001"/>
            <a:ext cx="518400" cy="4448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8308" r="6721" b="12739"/>
          <a:stretch/>
        </p:blipFill>
        <p:spPr>
          <a:xfrm>
            <a:off x="479376" y="661677"/>
            <a:ext cx="4824536" cy="586366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663952" y="908720"/>
            <a:ext cx="59766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Allgemeines:</a:t>
            </a:r>
          </a:p>
          <a:p>
            <a:pPr marL="285750" indent="-285750">
              <a:buFontTx/>
              <a:buChar char="-"/>
            </a:pPr>
            <a:r>
              <a:rPr lang="de-DE" dirty="0"/>
              <a:t>Fuß- &amp; Radwegenetz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Grünzug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Mulde </a:t>
            </a:r>
            <a:r>
              <a:rPr lang="de-DE" dirty="0"/>
              <a:t>zur Regenrückhaltung und </a:t>
            </a:r>
            <a:r>
              <a:rPr lang="de-DE" dirty="0" smtClean="0"/>
              <a:t>Versickerung</a:t>
            </a:r>
          </a:p>
          <a:p>
            <a:pPr marL="285750" indent="-285750">
              <a:buFontTx/>
              <a:buChar char="-"/>
            </a:pPr>
            <a:r>
              <a:rPr lang="de-DE" dirty="0"/>
              <a:t>Spielplatz / Kommunikationsort 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 smtClean="0"/>
              <a:t>Gebäude und Wohneinheiten (WE):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Ca. 35 Gebäude, insgesamt ca. 65 WE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11 Reihenhäuser: ca. 11 WE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5 Mehrfamilienhäuser: insgesamt ca. 35 WE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19 Einzelhäuser: ca. 19 WE</a:t>
            </a:r>
          </a:p>
          <a:p>
            <a:r>
              <a:rPr lang="de-DE" dirty="0">
                <a:sym typeface="Wingdings" panose="05000000000000000000" pitchFamily="2" charset="2"/>
              </a:rPr>
              <a:t> mehr </a:t>
            </a:r>
            <a:r>
              <a:rPr lang="de-DE" dirty="0" smtClean="0">
                <a:sym typeface="Wingdings" panose="05000000000000000000" pitchFamily="2" charset="2"/>
              </a:rPr>
              <a:t>Einzelhäuser, </a:t>
            </a:r>
            <a:r>
              <a:rPr lang="de-DE" dirty="0">
                <a:sym typeface="Wingdings" panose="05000000000000000000" pitchFamily="2" charset="2"/>
              </a:rPr>
              <a:t>etwas </a:t>
            </a:r>
            <a:r>
              <a:rPr lang="de-DE" dirty="0" err="1" smtClean="0">
                <a:sym typeface="Wingdings" panose="05000000000000000000" pitchFamily="2" charset="2"/>
              </a:rPr>
              <a:t>aufgelockertere</a:t>
            </a:r>
            <a:r>
              <a:rPr lang="de-DE" dirty="0" smtClean="0">
                <a:sym typeface="Wingdings" panose="05000000000000000000" pitchFamily="2" charset="2"/>
              </a:rPr>
              <a:t> Bebauung</a:t>
            </a: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 smtClean="0"/>
              <a:t>Ruhender Verkehr: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Ca. 30 öffentliche Parkplätze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Priv. Stellplätze: 2 je WE bei Wohnungsgröße &gt;50 m²,</a:t>
            </a:r>
            <a:br>
              <a:rPr lang="de-DE" dirty="0" smtClean="0"/>
            </a:br>
            <a:r>
              <a:rPr lang="de-DE" dirty="0" smtClean="0"/>
              <a:t>		  1 je WE bei Wohnungsgröße &lt;50 m²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sz="800" dirty="0" smtClean="0"/>
          </a:p>
        </p:txBody>
      </p:sp>
    </p:spTree>
    <p:extLst>
      <p:ext uri="{BB962C8B-B14F-4D97-AF65-F5344CB8AC3E}">
        <p14:creationId xmlns:p14="http://schemas.microsoft.com/office/powerpoint/2010/main" val="23767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8309" r="6721" b="12739"/>
          <a:stretch/>
        </p:blipFill>
        <p:spPr>
          <a:xfrm>
            <a:off x="479376" y="661677"/>
            <a:ext cx="4824536" cy="586366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663952" y="908720"/>
            <a:ext cx="597666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Allgemeines:</a:t>
            </a:r>
          </a:p>
          <a:p>
            <a:pPr marL="285750" indent="-285750">
              <a:buFontTx/>
              <a:buChar char="-"/>
            </a:pPr>
            <a:r>
              <a:rPr lang="de-DE" dirty="0"/>
              <a:t>Fuß- &amp; Radwegenetz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Grünzug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Mulden </a:t>
            </a:r>
            <a:r>
              <a:rPr lang="de-DE" dirty="0"/>
              <a:t>zur Regenrückhaltung und </a:t>
            </a:r>
            <a:r>
              <a:rPr lang="de-DE" dirty="0" smtClean="0"/>
              <a:t>Versickerung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Spielplatz / Kommunikationsort 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 smtClean="0"/>
              <a:t>Gebäude und Wohneinheiten (WE):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Ca. 37 Gebäude, insgesamt ca. 76 WE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13 Reihenhäuser: ca. 13 WE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6 Mehrfamilienhäuser: insgesamt ca. 42 WE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15 Einzelhäuser: ca. 15 WE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3 Doppelhäuser: ca. 6 WE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mehr Durchmischung, etwas höhere Dichte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 smtClean="0"/>
              <a:t>Ruhender Verkehr: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Ca. 40 öffentliche Parkplätze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Priv. Stellplätze: 2 je WE bei Wohnungsgröße &gt;50 m²,</a:t>
            </a:r>
            <a:br>
              <a:rPr lang="de-DE" dirty="0" smtClean="0"/>
            </a:br>
            <a:r>
              <a:rPr lang="de-DE" dirty="0" smtClean="0"/>
              <a:t>		  1 je WE bei Wohnungsgröße &lt;50 m²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sz="800" dirty="0" smtClean="0"/>
          </a:p>
        </p:txBody>
      </p:sp>
      <p:sp>
        <p:nvSpPr>
          <p:cNvPr id="2" name="Titel 7">
            <a:extLst>
              <a:ext uri="{FF2B5EF4-FFF2-40B4-BE49-F238E27FC236}">
                <a16:creationId xmlns:a16="http://schemas.microsoft.com/office/drawing/2014/main" xmlns="" id="{8E1C919D-A607-48BA-9509-FE6CBA59BCB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3200" cy="624868"/>
          </a:xfrm>
          <a:prstGeom prst="rect">
            <a:avLst/>
          </a:prstGeom>
          <a:solidFill>
            <a:srgbClr val="004064"/>
          </a:solidFill>
        </p:spPr>
        <p:txBody>
          <a:bodyPr lIns="720000" tIns="360000" rIns="540000" bIns="18000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cap="all" spc="2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Bebauungskonzept 2: Ringerschließung</a:t>
            </a:r>
            <a:endParaRPr lang="de-DE" sz="2800" spc="2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el 7">
            <a:extLst>
              <a:ext uri="{FF2B5EF4-FFF2-40B4-BE49-F238E27FC236}">
                <a16:creationId xmlns:a16="http://schemas.microsoft.com/office/drawing/2014/main" xmlns="" id="{D66C7036-2D7D-4C26-B87E-8535A140B3C8}"/>
              </a:ext>
            </a:extLst>
          </p:cNvPr>
          <p:cNvSpPr txBox="1">
            <a:spLocks/>
          </p:cNvSpPr>
          <p:nvPr/>
        </p:nvSpPr>
        <p:spPr>
          <a:xfrm>
            <a:off x="0" y="6552000"/>
            <a:ext cx="12192000" cy="306000"/>
          </a:xfrm>
          <a:prstGeom prst="rect">
            <a:avLst/>
          </a:prstGeom>
          <a:solidFill>
            <a:srgbClr val="00B6DA"/>
          </a:solidFill>
        </p:spPr>
        <p:txBody>
          <a:bodyPr lIns="720000" tIns="72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B2K-dni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Bauausschuss der Gemeinde </a:t>
            </a:r>
            <a:r>
              <a:rPr lang="de-DE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Selent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02.09.2020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xmlns="" id="{D6D7A7F8-ABC0-F84B-8519-F008B810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11</a:t>
            </a:fld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312C1F69-C64D-0940-BAB6-A74B2D544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90001"/>
            <a:ext cx="518400" cy="44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xmlns="" id="{8E1C919D-A607-48BA-9509-FE6CBA59BCB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3200" cy="624868"/>
          </a:xfrm>
          <a:prstGeom prst="rect">
            <a:avLst/>
          </a:prstGeom>
          <a:solidFill>
            <a:srgbClr val="004064"/>
          </a:solidFill>
        </p:spPr>
        <p:txBody>
          <a:bodyPr lIns="720000" tIns="360000" rIns="540000" bIns="18000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cap="all" spc="2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Waldabstand</a:t>
            </a:r>
            <a:endParaRPr lang="de-DE" sz="2800" spc="2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el 7">
            <a:extLst>
              <a:ext uri="{FF2B5EF4-FFF2-40B4-BE49-F238E27FC236}">
                <a16:creationId xmlns:a16="http://schemas.microsoft.com/office/drawing/2014/main" xmlns="" id="{D66C7036-2D7D-4C26-B87E-8535A140B3C8}"/>
              </a:ext>
            </a:extLst>
          </p:cNvPr>
          <p:cNvSpPr txBox="1">
            <a:spLocks/>
          </p:cNvSpPr>
          <p:nvPr/>
        </p:nvSpPr>
        <p:spPr>
          <a:xfrm>
            <a:off x="0" y="6552000"/>
            <a:ext cx="12192000" cy="306000"/>
          </a:xfrm>
          <a:prstGeom prst="rect">
            <a:avLst/>
          </a:prstGeom>
          <a:solidFill>
            <a:srgbClr val="00B6DA"/>
          </a:solidFill>
        </p:spPr>
        <p:txBody>
          <a:bodyPr lIns="720000" tIns="72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B2K-dni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Bauausschuss der Gemeinde </a:t>
            </a:r>
            <a:r>
              <a:rPr lang="de-DE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Selent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02.09.2020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xmlns="" id="{D6D7A7F8-ABC0-F84B-8519-F008B810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12</a:t>
            </a:fld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312C1F69-C64D-0940-BAB6-A74B2D544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90001"/>
            <a:ext cx="518400" cy="4448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5901" r="7103" b="12201"/>
          <a:stretch/>
        </p:blipFill>
        <p:spPr>
          <a:xfrm>
            <a:off x="5591944" y="678100"/>
            <a:ext cx="4621084" cy="581362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5900" r="7103" b="12201"/>
          <a:stretch/>
        </p:blipFill>
        <p:spPr>
          <a:xfrm>
            <a:off x="695400" y="678100"/>
            <a:ext cx="4621084" cy="58136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6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xmlns="" id="{8E1C919D-A607-48BA-9509-FE6CBA59BCB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3200" cy="624868"/>
          </a:xfrm>
          <a:prstGeom prst="rect">
            <a:avLst/>
          </a:prstGeom>
          <a:solidFill>
            <a:srgbClr val="004064"/>
          </a:solidFill>
        </p:spPr>
        <p:txBody>
          <a:bodyPr lIns="720000" tIns="360000" rIns="540000" bIns="18000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cap="all" spc="2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Mögliche Festsetzungen</a:t>
            </a:r>
            <a:endParaRPr lang="de-DE" sz="2800" spc="2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el 7">
            <a:extLst>
              <a:ext uri="{FF2B5EF4-FFF2-40B4-BE49-F238E27FC236}">
                <a16:creationId xmlns:a16="http://schemas.microsoft.com/office/drawing/2014/main" xmlns="" id="{D66C7036-2D7D-4C26-B87E-8535A140B3C8}"/>
              </a:ext>
            </a:extLst>
          </p:cNvPr>
          <p:cNvSpPr txBox="1">
            <a:spLocks/>
          </p:cNvSpPr>
          <p:nvPr/>
        </p:nvSpPr>
        <p:spPr>
          <a:xfrm>
            <a:off x="0" y="6552000"/>
            <a:ext cx="12192000" cy="306000"/>
          </a:xfrm>
          <a:prstGeom prst="rect">
            <a:avLst/>
          </a:prstGeom>
          <a:solidFill>
            <a:srgbClr val="00B6DA"/>
          </a:solidFill>
        </p:spPr>
        <p:txBody>
          <a:bodyPr lIns="720000" tIns="72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B2K-dni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Bauausschuss der Gemeinde </a:t>
            </a:r>
            <a:r>
              <a:rPr lang="de-DE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Selent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02.09.2020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xmlns="" id="{D6D7A7F8-ABC0-F84B-8519-F008B810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13</a:t>
            </a:fld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312C1F69-C64D-0940-BAB6-A74B2D544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90001"/>
            <a:ext cx="518400" cy="4448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23392" y="908720"/>
            <a:ext cx="9219255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Allgemeines Wohngebiet </a:t>
            </a:r>
            <a:r>
              <a:rPr lang="de-DE" dirty="0" smtClean="0"/>
              <a:t>(gemäß § 4 </a:t>
            </a:r>
            <a:r>
              <a:rPr lang="de-DE" dirty="0" err="1" smtClean="0"/>
              <a:t>BauNVO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Zulässig sind: </a:t>
            </a:r>
          </a:p>
          <a:p>
            <a:endParaRPr lang="de-DE" sz="800" dirty="0"/>
          </a:p>
          <a:p>
            <a:pPr marL="285750" indent="-285750">
              <a:buFontTx/>
              <a:buChar char="-"/>
            </a:pPr>
            <a:r>
              <a:rPr lang="de-DE" dirty="0" smtClean="0"/>
              <a:t>Wohngebäude</a:t>
            </a:r>
          </a:p>
          <a:p>
            <a:endParaRPr lang="de-DE" sz="800" dirty="0" smtClean="0"/>
          </a:p>
          <a:p>
            <a:pPr marL="285750" indent="-285750">
              <a:buFontTx/>
              <a:buChar char="-"/>
            </a:pPr>
            <a:r>
              <a:rPr lang="de-DE" dirty="0"/>
              <a:t>d</a:t>
            </a:r>
            <a:r>
              <a:rPr lang="de-DE" dirty="0" smtClean="0"/>
              <a:t>ie der Versorgung des Gebietes dienenden Läden, Schank- und Speisewirtschaften </a:t>
            </a:r>
            <a:br>
              <a:rPr lang="de-DE" dirty="0" smtClean="0"/>
            </a:br>
            <a:r>
              <a:rPr lang="de-DE" dirty="0" smtClean="0"/>
              <a:t>sowie nicht störende Handwerksbetriebe</a:t>
            </a:r>
          </a:p>
          <a:p>
            <a:pPr marL="285750" indent="-285750">
              <a:buFontTx/>
              <a:buChar char="-"/>
            </a:pPr>
            <a:endParaRPr lang="de-DE" sz="800" dirty="0"/>
          </a:p>
          <a:p>
            <a:pPr marL="285750" indent="-285750">
              <a:buFontTx/>
              <a:buChar char="-"/>
            </a:pPr>
            <a:r>
              <a:rPr lang="de-DE" dirty="0" smtClean="0"/>
              <a:t>Anlagen für kirchliche, kulturelle, soziale, gesundheitliche und sportliche Zwecke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 smtClean="0"/>
              <a:t>Ausnahmsweise zulässig sind:</a:t>
            </a:r>
          </a:p>
          <a:p>
            <a:endParaRPr lang="de-DE" sz="800" dirty="0"/>
          </a:p>
          <a:p>
            <a:pPr marL="285750" indent="-285750">
              <a:buFontTx/>
              <a:buChar char="-"/>
            </a:pPr>
            <a:r>
              <a:rPr lang="de-DE" dirty="0" smtClean="0"/>
              <a:t>Betriebe des Beherbergungsgewerbes</a:t>
            </a:r>
          </a:p>
          <a:p>
            <a:endParaRPr lang="de-DE" sz="800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sonstige nicht störende Gewerbebetriebe</a:t>
            </a:r>
          </a:p>
          <a:p>
            <a:endParaRPr lang="de-DE" sz="800" dirty="0"/>
          </a:p>
          <a:p>
            <a:pPr marL="285750" indent="-285750">
              <a:buFontTx/>
              <a:buChar char="-"/>
            </a:pPr>
            <a:r>
              <a:rPr lang="de-DE" dirty="0" smtClean="0"/>
              <a:t>Anlagen für Verwaltung</a:t>
            </a:r>
          </a:p>
          <a:p>
            <a:endParaRPr lang="de-DE" sz="800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Gartenbaubetriebe</a:t>
            </a:r>
          </a:p>
          <a:p>
            <a:endParaRPr lang="de-DE" sz="800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Tankstellen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9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xmlns="" id="{8E1C919D-A607-48BA-9509-FE6CBA59BCB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3200" cy="624868"/>
          </a:xfrm>
          <a:prstGeom prst="rect">
            <a:avLst/>
          </a:prstGeom>
          <a:solidFill>
            <a:srgbClr val="004064"/>
          </a:solidFill>
        </p:spPr>
        <p:txBody>
          <a:bodyPr lIns="720000" tIns="360000" rIns="540000" bIns="18000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cap="all" spc="2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Mögliche Festsetzungen</a:t>
            </a:r>
            <a:endParaRPr lang="de-DE" sz="2800" spc="2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el 7">
            <a:extLst>
              <a:ext uri="{FF2B5EF4-FFF2-40B4-BE49-F238E27FC236}">
                <a16:creationId xmlns:a16="http://schemas.microsoft.com/office/drawing/2014/main" xmlns="" id="{D66C7036-2D7D-4C26-B87E-8535A140B3C8}"/>
              </a:ext>
            </a:extLst>
          </p:cNvPr>
          <p:cNvSpPr txBox="1">
            <a:spLocks/>
          </p:cNvSpPr>
          <p:nvPr/>
        </p:nvSpPr>
        <p:spPr>
          <a:xfrm>
            <a:off x="0" y="6552000"/>
            <a:ext cx="12192000" cy="306000"/>
          </a:xfrm>
          <a:prstGeom prst="rect">
            <a:avLst/>
          </a:prstGeom>
          <a:solidFill>
            <a:srgbClr val="00B6DA"/>
          </a:solidFill>
        </p:spPr>
        <p:txBody>
          <a:bodyPr lIns="720000" tIns="72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B2K-dni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Bauausschuss der Gemeinde </a:t>
            </a:r>
            <a:r>
              <a:rPr lang="de-DE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Selent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02.09.2020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xmlns="" id="{D6D7A7F8-ABC0-F84B-8519-F008B810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14</a:t>
            </a:fld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312C1F69-C64D-0940-BAB6-A74B2D544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90001"/>
            <a:ext cx="518400" cy="4448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23392" y="908720"/>
            <a:ext cx="9219255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Allgemeines Wohngebiet </a:t>
            </a:r>
            <a:r>
              <a:rPr lang="de-DE" dirty="0" smtClean="0"/>
              <a:t>(gemäß § 4 </a:t>
            </a:r>
            <a:r>
              <a:rPr lang="de-DE" dirty="0" err="1" smtClean="0"/>
              <a:t>BauNVO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Zulässig sind: </a:t>
            </a:r>
          </a:p>
          <a:p>
            <a:endParaRPr lang="de-DE" sz="800" dirty="0"/>
          </a:p>
          <a:p>
            <a:pPr marL="285750" indent="-285750">
              <a:buFontTx/>
              <a:buChar char="-"/>
            </a:pPr>
            <a:r>
              <a:rPr lang="de-DE" dirty="0" smtClean="0"/>
              <a:t>Wohngebäude</a:t>
            </a:r>
          </a:p>
          <a:p>
            <a:endParaRPr lang="de-DE" sz="800" dirty="0" smtClean="0"/>
          </a:p>
          <a:p>
            <a:pPr marL="285750" indent="-285750">
              <a:buFontTx/>
              <a:buChar char="-"/>
            </a:pPr>
            <a:r>
              <a:rPr lang="de-DE" dirty="0"/>
              <a:t>d</a:t>
            </a:r>
            <a:r>
              <a:rPr lang="de-DE" dirty="0" smtClean="0"/>
              <a:t>ie der Versorgung des Gebietes dienenden Läden, Schank- und Speisewirtschaften </a:t>
            </a:r>
            <a:br>
              <a:rPr lang="de-DE" dirty="0" smtClean="0"/>
            </a:br>
            <a:r>
              <a:rPr lang="de-DE" dirty="0" smtClean="0"/>
              <a:t>sowie nicht störende Handwerksbetriebe</a:t>
            </a:r>
          </a:p>
          <a:p>
            <a:pPr marL="285750" indent="-285750">
              <a:buFontTx/>
              <a:buChar char="-"/>
            </a:pPr>
            <a:endParaRPr lang="de-DE" sz="800" dirty="0"/>
          </a:p>
          <a:p>
            <a:pPr marL="285750" indent="-285750">
              <a:buFontTx/>
              <a:buChar char="-"/>
            </a:pPr>
            <a:r>
              <a:rPr lang="de-DE" dirty="0" smtClean="0"/>
              <a:t>Anlagen für kirchliche, kulturelle, soziale, gesundheitliche und sportliche Zwecke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 smtClean="0"/>
              <a:t>Ausnahmsweise zulässig sind:</a:t>
            </a:r>
          </a:p>
          <a:p>
            <a:endParaRPr lang="de-DE" sz="800" dirty="0"/>
          </a:p>
          <a:p>
            <a:pPr marL="285750" indent="-285750">
              <a:buFontTx/>
              <a:buChar char="-"/>
            </a:pPr>
            <a:r>
              <a:rPr lang="de-DE" dirty="0" smtClean="0"/>
              <a:t>Betriebe des Beherbergungsgewerbes</a:t>
            </a:r>
          </a:p>
          <a:p>
            <a:endParaRPr lang="de-DE" sz="800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sonstige nicht störende Gewerbebetriebe</a:t>
            </a:r>
          </a:p>
          <a:p>
            <a:endParaRPr lang="de-DE" sz="800" dirty="0"/>
          </a:p>
          <a:p>
            <a:pPr marL="285750" indent="-285750">
              <a:buFontTx/>
              <a:buChar char="-"/>
            </a:pPr>
            <a:r>
              <a:rPr lang="de-DE" dirty="0" smtClean="0"/>
              <a:t>Anlagen für Verwaltung</a:t>
            </a:r>
          </a:p>
          <a:p>
            <a:endParaRPr lang="de-DE" sz="800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Gartenbaubetriebe</a:t>
            </a:r>
          </a:p>
          <a:p>
            <a:endParaRPr lang="de-DE" sz="800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Tankstellen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 flipH="1">
            <a:off x="911424" y="5661248"/>
            <a:ext cx="12961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 flipH="1">
            <a:off x="911424" y="5229200"/>
            <a:ext cx="20882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H="1">
            <a:off x="911424" y="4077072"/>
            <a:ext cx="40324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 flipH="1">
            <a:off x="911424" y="4869160"/>
            <a:ext cx="25202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3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xmlns="" id="{8E1C919D-A607-48BA-9509-FE6CBA59BCB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3200" cy="624868"/>
          </a:xfrm>
          <a:prstGeom prst="rect">
            <a:avLst/>
          </a:prstGeom>
          <a:solidFill>
            <a:srgbClr val="004064"/>
          </a:solidFill>
        </p:spPr>
        <p:txBody>
          <a:bodyPr lIns="720000" tIns="360000" rIns="540000" bIns="18000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cap="all" spc="2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Mögliche Festsetzungen</a:t>
            </a:r>
            <a:endParaRPr lang="de-DE" sz="2800" spc="2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el 7">
            <a:extLst>
              <a:ext uri="{FF2B5EF4-FFF2-40B4-BE49-F238E27FC236}">
                <a16:creationId xmlns:a16="http://schemas.microsoft.com/office/drawing/2014/main" xmlns="" id="{D66C7036-2D7D-4C26-B87E-8535A140B3C8}"/>
              </a:ext>
            </a:extLst>
          </p:cNvPr>
          <p:cNvSpPr txBox="1">
            <a:spLocks/>
          </p:cNvSpPr>
          <p:nvPr/>
        </p:nvSpPr>
        <p:spPr>
          <a:xfrm>
            <a:off x="0" y="6552000"/>
            <a:ext cx="12192000" cy="306000"/>
          </a:xfrm>
          <a:prstGeom prst="rect">
            <a:avLst/>
          </a:prstGeom>
          <a:solidFill>
            <a:srgbClr val="00B6DA"/>
          </a:solidFill>
        </p:spPr>
        <p:txBody>
          <a:bodyPr lIns="720000" tIns="72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B2K-dni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Bauausschuss der Gemeinde </a:t>
            </a:r>
            <a:r>
              <a:rPr lang="de-DE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Selent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02.09.2020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xmlns="" id="{D6D7A7F8-ABC0-F84B-8519-F008B810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15</a:t>
            </a:fld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312C1F69-C64D-0940-BAB6-A74B2D544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90001"/>
            <a:ext cx="518400" cy="4448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23392" y="908720"/>
            <a:ext cx="441883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Bauweise</a:t>
            </a:r>
          </a:p>
          <a:p>
            <a:endParaRPr lang="de-DE" b="1" dirty="0"/>
          </a:p>
          <a:p>
            <a:pPr marL="285750" indent="-285750">
              <a:buFontTx/>
              <a:buChar char="-"/>
              <a:defRPr/>
            </a:pPr>
            <a:r>
              <a:rPr lang="de-DE" dirty="0" smtClean="0">
                <a:latin typeface="Arial" charset="0"/>
                <a:cs typeface="Arial" charset="0"/>
              </a:rPr>
              <a:t>Einzelhäuser (E)</a:t>
            </a:r>
          </a:p>
          <a:p>
            <a:pPr>
              <a:defRPr/>
            </a:pPr>
            <a:endParaRPr lang="de-DE" dirty="0">
              <a:latin typeface="Arial" charset="0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de-DE" dirty="0" smtClean="0">
                <a:latin typeface="Arial" charset="0"/>
                <a:cs typeface="Arial" charset="0"/>
              </a:rPr>
              <a:t>Doppelhäuser (D)</a:t>
            </a:r>
          </a:p>
          <a:p>
            <a:pPr>
              <a:defRPr/>
            </a:pPr>
            <a:endParaRPr lang="de-DE" dirty="0">
              <a:latin typeface="Arial" charset="0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de-DE" dirty="0" smtClean="0">
                <a:latin typeface="Arial" charset="0"/>
                <a:cs typeface="Arial" charset="0"/>
              </a:rPr>
              <a:t>Hausgruppen </a:t>
            </a:r>
            <a:r>
              <a:rPr lang="de-DE" dirty="0">
                <a:latin typeface="Arial" charset="0"/>
                <a:cs typeface="Arial" charset="0"/>
              </a:rPr>
              <a:t>/ </a:t>
            </a:r>
            <a:r>
              <a:rPr lang="de-DE" dirty="0" smtClean="0">
                <a:latin typeface="Arial" charset="0"/>
                <a:cs typeface="Arial" charset="0"/>
              </a:rPr>
              <a:t>Reihenhäuser (H)</a:t>
            </a:r>
          </a:p>
          <a:p>
            <a:pPr marL="285750" indent="-285750">
              <a:buFontTx/>
              <a:buChar char="-"/>
              <a:defRPr/>
            </a:pPr>
            <a:endParaRPr lang="de-DE" dirty="0">
              <a:latin typeface="Arial" charset="0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de-DE" dirty="0" smtClean="0">
                <a:latin typeface="Arial" charset="0"/>
                <a:cs typeface="Arial" charset="0"/>
              </a:rPr>
              <a:t>Mehrfamilienhäuser (offene Bauweise)</a:t>
            </a:r>
          </a:p>
        </p:txBody>
      </p:sp>
    </p:spTree>
    <p:extLst>
      <p:ext uri="{BB962C8B-B14F-4D97-AF65-F5344CB8AC3E}">
        <p14:creationId xmlns:p14="http://schemas.microsoft.com/office/powerpoint/2010/main" val="25757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xmlns="" id="{8E1C919D-A607-48BA-9509-FE6CBA59BCB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3200" cy="624868"/>
          </a:xfrm>
          <a:prstGeom prst="rect">
            <a:avLst/>
          </a:prstGeom>
          <a:solidFill>
            <a:srgbClr val="004064"/>
          </a:solidFill>
        </p:spPr>
        <p:txBody>
          <a:bodyPr lIns="720000" tIns="360000" rIns="540000" bIns="18000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cap="all" spc="2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Mögliche Festsetzungen</a:t>
            </a:r>
            <a:endParaRPr lang="de-DE" sz="2800" spc="2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el 7">
            <a:extLst>
              <a:ext uri="{FF2B5EF4-FFF2-40B4-BE49-F238E27FC236}">
                <a16:creationId xmlns:a16="http://schemas.microsoft.com/office/drawing/2014/main" xmlns="" id="{D66C7036-2D7D-4C26-B87E-8535A140B3C8}"/>
              </a:ext>
            </a:extLst>
          </p:cNvPr>
          <p:cNvSpPr txBox="1">
            <a:spLocks/>
          </p:cNvSpPr>
          <p:nvPr/>
        </p:nvSpPr>
        <p:spPr>
          <a:xfrm>
            <a:off x="0" y="6552000"/>
            <a:ext cx="12192000" cy="306000"/>
          </a:xfrm>
          <a:prstGeom prst="rect">
            <a:avLst/>
          </a:prstGeom>
          <a:solidFill>
            <a:srgbClr val="00B6DA"/>
          </a:solidFill>
        </p:spPr>
        <p:txBody>
          <a:bodyPr lIns="720000" tIns="72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B2K-dni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Bauausschuss der Gemeinde </a:t>
            </a:r>
            <a:r>
              <a:rPr lang="de-DE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Selent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02.09.2020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xmlns="" id="{D6D7A7F8-ABC0-F84B-8519-F008B810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16</a:t>
            </a:fld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312C1F69-C64D-0940-BAB6-A74B2D544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90001"/>
            <a:ext cx="518400" cy="4448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23392" y="908720"/>
            <a:ext cx="796051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Maß der baulichen Nutzung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- Gebäudehöhe 9,00 (E, D, H) – 12,00 m (MFH)</a:t>
            </a:r>
          </a:p>
          <a:p>
            <a:endParaRPr lang="de-DE" dirty="0"/>
          </a:p>
          <a:p>
            <a:r>
              <a:rPr lang="de-DE" dirty="0" smtClean="0"/>
              <a:t>- Zahl der Vollgeschosse II</a:t>
            </a:r>
          </a:p>
          <a:p>
            <a:endParaRPr lang="de-DE" dirty="0"/>
          </a:p>
          <a:p>
            <a:r>
              <a:rPr lang="de-DE" dirty="0" smtClean="0"/>
              <a:t>- GRZ 0,25 – 0,3 für E,D,H und 0,35 – 0,4 für MFH</a:t>
            </a:r>
          </a:p>
          <a:p>
            <a:r>
              <a:rPr lang="de-DE" dirty="0" smtClean="0"/>
              <a:t>  oder </a:t>
            </a:r>
          </a:p>
          <a:p>
            <a:r>
              <a:rPr lang="de-DE" dirty="0" smtClean="0"/>
              <a:t>- GR max. (z.B.) 150 m² i.V.m. einer Mindestgrundstücksgröße (z.B. 550 m²)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79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xmlns="" id="{8E1C919D-A607-48BA-9509-FE6CBA59BCB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3200" cy="624868"/>
          </a:xfrm>
          <a:prstGeom prst="rect">
            <a:avLst/>
          </a:prstGeom>
          <a:solidFill>
            <a:srgbClr val="004064"/>
          </a:solidFill>
        </p:spPr>
        <p:txBody>
          <a:bodyPr lIns="720000" tIns="360000" rIns="540000" bIns="18000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cap="all" spc="2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Mögliche Festsetzungen</a:t>
            </a:r>
            <a:endParaRPr lang="de-DE" sz="2800" spc="2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el 7">
            <a:extLst>
              <a:ext uri="{FF2B5EF4-FFF2-40B4-BE49-F238E27FC236}">
                <a16:creationId xmlns:a16="http://schemas.microsoft.com/office/drawing/2014/main" xmlns="" id="{D66C7036-2D7D-4C26-B87E-8535A140B3C8}"/>
              </a:ext>
            </a:extLst>
          </p:cNvPr>
          <p:cNvSpPr txBox="1">
            <a:spLocks/>
          </p:cNvSpPr>
          <p:nvPr/>
        </p:nvSpPr>
        <p:spPr>
          <a:xfrm>
            <a:off x="0" y="6552000"/>
            <a:ext cx="12192000" cy="306000"/>
          </a:xfrm>
          <a:prstGeom prst="rect">
            <a:avLst/>
          </a:prstGeom>
          <a:solidFill>
            <a:srgbClr val="00B6DA"/>
          </a:solidFill>
        </p:spPr>
        <p:txBody>
          <a:bodyPr lIns="720000" tIns="72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B2K-dni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Bauausschuss der Gemeinde </a:t>
            </a:r>
            <a:r>
              <a:rPr lang="de-DE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Selent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02.09.2020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xmlns="" id="{D6D7A7F8-ABC0-F84B-8519-F008B810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17</a:t>
            </a:fld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312C1F69-C64D-0940-BAB6-A74B2D544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90001"/>
            <a:ext cx="518400" cy="4448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23392" y="908720"/>
            <a:ext cx="106298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Festsetzungen</a:t>
            </a:r>
          </a:p>
          <a:p>
            <a:endParaRPr lang="de-DE" b="1" dirty="0"/>
          </a:p>
          <a:p>
            <a:pPr marL="285750" indent="-285750">
              <a:buFontTx/>
              <a:buChar char="-"/>
              <a:defRPr/>
            </a:pPr>
            <a:r>
              <a:rPr lang="de-DE" dirty="0" smtClean="0">
                <a:latin typeface="Arial" charset="0"/>
                <a:cs typeface="Arial" charset="0"/>
              </a:rPr>
              <a:t>Höchstzulässige Zahl an Wohneinheiten</a:t>
            </a:r>
          </a:p>
          <a:p>
            <a:pPr>
              <a:defRPr/>
            </a:pPr>
            <a:endParaRPr lang="de-DE" dirty="0" smtClean="0">
              <a:latin typeface="Arial" charset="0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de-DE" dirty="0" smtClean="0">
                <a:latin typeface="Arial" charset="0"/>
                <a:cs typeface="Arial" charset="0"/>
              </a:rPr>
              <a:t>Nebenanlagen: Zahl der Stellplätze je WE, Lage auf dem </a:t>
            </a:r>
            <a:r>
              <a:rPr lang="de-DE" dirty="0">
                <a:latin typeface="Arial" charset="0"/>
                <a:cs typeface="Arial" charset="0"/>
              </a:rPr>
              <a:t>G</a:t>
            </a:r>
            <a:r>
              <a:rPr lang="de-DE" dirty="0" smtClean="0">
                <a:latin typeface="Arial" charset="0"/>
                <a:cs typeface="Arial" charset="0"/>
              </a:rPr>
              <a:t>rundstück, ggf. Überschreitung der GRZ</a:t>
            </a:r>
          </a:p>
          <a:p>
            <a:pPr>
              <a:defRPr/>
            </a:pPr>
            <a:endParaRPr lang="de-DE" dirty="0" smtClean="0">
              <a:latin typeface="Arial" charset="0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de-DE" dirty="0" smtClean="0">
                <a:latin typeface="Arial" charset="0"/>
                <a:cs typeface="Arial" charset="0"/>
              </a:rPr>
              <a:t>Gestaltung baulicher Anlagen: Dach und Fassade</a:t>
            </a:r>
          </a:p>
          <a:p>
            <a:pPr>
              <a:defRPr/>
            </a:pPr>
            <a:endParaRPr lang="de-DE" dirty="0" smtClean="0">
              <a:latin typeface="Arial" charset="0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de-DE" dirty="0" smtClean="0">
                <a:latin typeface="Arial" charset="0"/>
                <a:cs typeface="Arial" charset="0"/>
              </a:rPr>
              <a:t>Grünordnung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0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2B83372D-22BB-8D49-9710-EF03E80A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>
                <a:solidFill>
                  <a:srgbClr val="004064"/>
                </a:solidFill>
              </a:rPr>
              <a:t>18</a:t>
            </a:fld>
            <a:endParaRPr lang="de-DE">
              <a:solidFill>
                <a:srgbClr val="004064"/>
              </a:solidFill>
            </a:endParaRPr>
          </a:p>
        </p:txBody>
      </p:sp>
      <p:sp>
        <p:nvSpPr>
          <p:cNvPr id="4" name="Titel 7">
            <a:extLst>
              <a:ext uri="{FF2B5EF4-FFF2-40B4-BE49-F238E27FC236}">
                <a16:creationId xmlns:a16="http://schemas.microsoft.com/office/drawing/2014/main" xmlns="" id="{D7CCA1B2-E5ED-D342-8549-D67035A9D0D3}"/>
              </a:ext>
            </a:extLst>
          </p:cNvPr>
          <p:cNvSpPr txBox="1">
            <a:spLocks/>
          </p:cNvSpPr>
          <p:nvPr/>
        </p:nvSpPr>
        <p:spPr>
          <a:xfrm>
            <a:off x="0" y="1620000"/>
            <a:ext cx="8076000" cy="3618000"/>
          </a:xfrm>
          <a:prstGeom prst="rect">
            <a:avLst/>
          </a:prstGeom>
          <a:solidFill>
            <a:srgbClr val="004064"/>
          </a:solidFill>
        </p:spPr>
        <p:txBody>
          <a:bodyPr lIns="720000" tIns="360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de-DE" sz="3400" cap="all" dirty="0" smtClean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Vielen dank für ihre </a:t>
            </a:r>
          </a:p>
          <a:p>
            <a:pPr>
              <a:spcAft>
                <a:spcPts val="600"/>
              </a:spcAft>
            </a:pPr>
            <a:r>
              <a:rPr lang="de-DE" sz="3400" cap="all" dirty="0" smtClean="0">
                <a:solidFill>
                  <a:srgbClr val="FFFFFF"/>
                </a:solidFill>
                <a:latin typeface="Arial Narrow" panose="020B0604020202020204" pitchFamily="34" charset="0"/>
                <a:cs typeface="Arial" panose="020B0604020202020204" pitchFamily="34" charset="0"/>
              </a:rPr>
              <a:t>Aufmerksamkeit!</a:t>
            </a:r>
            <a:endParaRPr lang="de-DE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7">
            <a:extLst>
              <a:ext uri="{FF2B5EF4-FFF2-40B4-BE49-F238E27FC236}">
                <a16:creationId xmlns:a16="http://schemas.microsoft.com/office/drawing/2014/main" xmlns="" id="{55ECD654-07FC-3243-90BA-B49F16D67AC8}"/>
              </a:ext>
            </a:extLst>
          </p:cNvPr>
          <p:cNvSpPr txBox="1">
            <a:spLocks/>
          </p:cNvSpPr>
          <p:nvPr/>
        </p:nvSpPr>
        <p:spPr>
          <a:xfrm>
            <a:off x="8232000" y="1620000"/>
            <a:ext cx="3960000" cy="3618000"/>
          </a:xfrm>
          <a:prstGeom prst="rect">
            <a:avLst/>
          </a:prstGeom>
          <a:solidFill>
            <a:srgbClr val="00B6DA"/>
          </a:solidFill>
        </p:spPr>
        <p:txBody>
          <a:bodyPr lIns="720000" tIns="360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endParaRPr lang="de-DE" sz="4000">
              <a:solidFill>
                <a:srgbClr val="00B6DA"/>
              </a:solidFill>
              <a:latin typeface="HelveticaNeueLT Std Thin" panose="020B0403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8FB493BC-0F5B-D24E-AAA8-7AA00D4FB2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300" y="360019"/>
            <a:ext cx="901700" cy="882650"/>
          </a:xfrm>
          <a:prstGeom prst="rect">
            <a:avLst/>
          </a:prstGeom>
        </p:spPr>
      </p:pic>
      <p:sp>
        <p:nvSpPr>
          <p:cNvPr id="7" name="Titel 7">
            <a:extLst>
              <a:ext uri="{FF2B5EF4-FFF2-40B4-BE49-F238E27FC236}">
                <a16:creationId xmlns:a16="http://schemas.microsoft.com/office/drawing/2014/main" xmlns="" id="{D66C7036-2D7D-4C26-B87E-8535A140B3C8}"/>
              </a:ext>
            </a:extLst>
          </p:cNvPr>
          <p:cNvSpPr txBox="1">
            <a:spLocks/>
          </p:cNvSpPr>
          <p:nvPr/>
        </p:nvSpPr>
        <p:spPr>
          <a:xfrm>
            <a:off x="0" y="6552000"/>
            <a:ext cx="12192000" cy="306000"/>
          </a:xfrm>
          <a:prstGeom prst="rect">
            <a:avLst/>
          </a:prstGeom>
          <a:noFill/>
        </p:spPr>
        <p:txBody>
          <a:bodyPr lIns="720000" tIns="72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b="1" dirty="0" smtClean="0">
                <a:solidFill>
                  <a:srgbClr val="004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B2K-dni</a:t>
            </a:r>
            <a:r>
              <a:rPr lang="de-DE" sz="1000" dirty="0" smtClean="0">
                <a:solidFill>
                  <a:srgbClr val="004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srgbClr val="004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sz="1000" dirty="0" smtClean="0">
                <a:solidFill>
                  <a:srgbClr val="004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Bauausschuss der Gemeinde </a:t>
            </a:r>
            <a:r>
              <a:rPr lang="de-DE" sz="1000" dirty="0" err="1" smtClean="0">
                <a:solidFill>
                  <a:srgbClr val="004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Selent</a:t>
            </a:r>
            <a:r>
              <a:rPr lang="de-DE" sz="1000" dirty="0" smtClean="0">
                <a:solidFill>
                  <a:srgbClr val="004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02.09.2020</a:t>
            </a:r>
            <a:endParaRPr lang="de-DE" sz="1000" dirty="0">
              <a:solidFill>
                <a:srgbClr val="004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xmlns="" id="{8E1C919D-A607-48BA-9509-FE6CBA59BCB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3200" cy="624868"/>
          </a:xfrm>
          <a:prstGeom prst="rect">
            <a:avLst/>
          </a:prstGeom>
          <a:solidFill>
            <a:srgbClr val="004064"/>
          </a:solidFill>
        </p:spPr>
        <p:txBody>
          <a:bodyPr lIns="720000" tIns="360000" rIns="540000" bIns="18000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cap="all" spc="2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Luftbild: </a:t>
            </a:r>
            <a:r>
              <a:rPr lang="de-DE" sz="2400" cap="all" spc="20" dirty="0" err="1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lage</a:t>
            </a:r>
            <a:r>
              <a:rPr lang="de-DE" sz="2400" cap="all" spc="2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des Plangeltungsbereiches</a:t>
            </a:r>
            <a:endParaRPr lang="de-DE" sz="2800" spc="2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el 7">
            <a:extLst>
              <a:ext uri="{FF2B5EF4-FFF2-40B4-BE49-F238E27FC236}">
                <a16:creationId xmlns:a16="http://schemas.microsoft.com/office/drawing/2014/main" xmlns="" id="{D66C7036-2D7D-4C26-B87E-8535A140B3C8}"/>
              </a:ext>
            </a:extLst>
          </p:cNvPr>
          <p:cNvSpPr txBox="1">
            <a:spLocks/>
          </p:cNvSpPr>
          <p:nvPr/>
        </p:nvSpPr>
        <p:spPr>
          <a:xfrm>
            <a:off x="0" y="6552000"/>
            <a:ext cx="12192000" cy="306000"/>
          </a:xfrm>
          <a:prstGeom prst="rect">
            <a:avLst/>
          </a:prstGeom>
          <a:solidFill>
            <a:srgbClr val="00B6DA"/>
          </a:solidFill>
        </p:spPr>
        <p:txBody>
          <a:bodyPr lIns="720000" tIns="72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B2K-dni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Bauausschuss der Gemeinde </a:t>
            </a:r>
            <a:r>
              <a:rPr lang="de-DE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Selent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02.09.2020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xmlns="" id="{D6D7A7F8-ABC0-F84B-8519-F008B810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2</a:t>
            </a:fld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312C1F69-C64D-0940-BAB6-A74B2D544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90001"/>
            <a:ext cx="518400" cy="44486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28" y="624869"/>
            <a:ext cx="9914343" cy="5927131"/>
          </a:xfrm>
          <a:prstGeom prst="rect">
            <a:avLst/>
          </a:prstGeom>
        </p:spPr>
      </p:pic>
      <p:sp>
        <p:nvSpPr>
          <p:cNvPr id="6" name="Freihandform 5"/>
          <p:cNvSpPr/>
          <p:nvPr/>
        </p:nvSpPr>
        <p:spPr>
          <a:xfrm>
            <a:off x="5727510" y="2634018"/>
            <a:ext cx="1110018" cy="1819701"/>
          </a:xfrm>
          <a:custGeom>
            <a:avLst/>
            <a:gdLst>
              <a:gd name="connsiteX0" fmla="*/ 0 w 1110018"/>
              <a:gd name="connsiteY0" fmla="*/ 1819701 h 1819701"/>
              <a:gd name="connsiteX1" fmla="*/ 54591 w 1110018"/>
              <a:gd name="connsiteY1" fmla="*/ 1655928 h 1819701"/>
              <a:gd name="connsiteX2" fmla="*/ 63690 w 1110018"/>
              <a:gd name="connsiteY2" fmla="*/ 1451212 h 1819701"/>
              <a:gd name="connsiteX3" fmla="*/ 54591 w 1110018"/>
              <a:gd name="connsiteY3" fmla="*/ 1210101 h 1819701"/>
              <a:gd name="connsiteX4" fmla="*/ 36394 w 1110018"/>
              <a:gd name="connsiteY4" fmla="*/ 941695 h 1819701"/>
              <a:gd name="connsiteX5" fmla="*/ 50042 w 1110018"/>
              <a:gd name="connsiteY5" fmla="*/ 764275 h 1819701"/>
              <a:gd name="connsiteX6" fmla="*/ 81887 w 1110018"/>
              <a:gd name="connsiteY6" fmla="*/ 573206 h 1819701"/>
              <a:gd name="connsiteX7" fmla="*/ 186520 w 1110018"/>
              <a:gd name="connsiteY7" fmla="*/ 382137 h 1819701"/>
              <a:gd name="connsiteX8" fmla="*/ 304800 w 1110018"/>
              <a:gd name="connsiteY8" fmla="*/ 181970 h 1819701"/>
              <a:gd name="connsiteX9" fmla="*/ 432180 w 1110018"/>
              <a:gd name="connsiteY9" fmla="*/ 0 h 1819701"/>
              <a:gd name="connsiteX10" fmla="*/ 577756 w 1110018"/>
              <a:gd name="connsiteY10" fmla="*/ 59140 h 1819701"/>
              <a:gd name="connsiteX11" fmla="*/ 645994 w 1110018"/>
              <a:gd name="connsiteY11" fmla="*/ 313898 h 1819701"/>
              <a:gd name="connsiteX12" fmla="*/ 932597 w 1110018"/>
              <a:gd name="connsiteY12" fmla="*/ 318448 h 1819701"/>
              <a:gd name="connsiteX13" fmla="*/ 1023583 w 1110018"/>
              <a:gd name="connsiteY13" fmla="*/ 345743 h 1819701"/>
              <a:gd name="connsiteX14" fmla="*/ 1110018 w 1110018"/>
              <a:gd name="connsiteY14" fmla="*/ 586854 h 1819701"/>
              <a:gd name="connsiteX15" fmla="*/ 1055427 w 1110018"/>
              <a:gd name="connsiteY15" fmla="*/ 746078 h 1819701"/>
              <a:gd name="connsiteX16" fmla="*/ 1023583 w 1110018"/>
              <a:gd name="connsiteY16" fmla="*/ 909851 h 1819701"/>
              <a:gd name="connsiteX17" fmla="*/ 1050878 w 1110018"/>
              <a:gd name="connsiteY17" fmla="*/ 1096370 h 1819701"/>
              <a:gd name="connsiteX18" fmla="*/ 809768 w 1110018"/>
              <a:gd name="connsiteY18" fmla="*/ 1510352 h 1819701"/>
              <a:gd name="connsiteX19" fmla="*/ 686938 w 1110018"/>
              <a:gd name="connsiteY19" fmla="*/ 1601337 h 1819701"/>
              <a:gd name="connsiteX20" fmla="*/ 614150 w 1110018"/>
              <a:gd name="connsiteY20" fmla="*/ 1810603 h 1819701"/>
              <a:gd name="connsiteX21" fmla="*/ 0 w 1110018"/>
              <a:gd name="connsiteY21" fmla="*/ 1819701 h 181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10018" h="1819701">
                <a:moveTo>
                  <a:pt x="0" y="1819701"/>
                </a:moveTo>
                <a:lnTo>
                  <a:pt x="54591" y="1655928"/>
                </a:lnTo>
                <a:lnTo>
                  <a:pt x="63690" y="1451212"/>
                </a:lnTo>
                <a:lnTo>
                  <a:pt x="54591" y="1210101"/>
                </a:lnTo>
                <a:lnTo>
                  <a:pt x="36394" y="941695"/>
                </a:lnTo>
                <a:lnTo>
                  <a:pt x="50042" y="764275"/>
                </a:lnTo>
                <a:lnTo>
                  <a:pt x="81887" y="573206"/>
                </a:lnTo>
                <a:lnTo>
                  <a:pt x="186520" y="382137"/>
                </a:lnTo>
                <a:lnTo>
                  <a:pt x="304800" y="181970"/>
                </a:lnTo>
                <a:lnTo>
                  <a:pt x="432180" y="0"/>
                </a:lnTo>
                <a:lnTo>
                  <a:pt x="577756" y="59140"/>
                </a:lnTo>
                <a:lnTo>
                  <a:pt x="645994" y="313898"/>
                </a:lnTo>
                <a:lnTo>
                  <a:pt x="932597" y="318448"/>
                </a:lnTo>
                <a:lnTo>
                  <a:pt x="1023583" y="345743"/>
                </a:lnTo>
                <a:lnTo>
                  <a:pt x="1110018" y="586854"/>
                </a:lnTo>
                <a:lnTo>
                  <a:pt x="1055427" y="746078"/>
                </a:lnTo>
                <a:lnTo>
                  <a:pt x="1023583" y="909851"/>
                </a:lnTo>
                <a:lnTo>
                  <a:pt x="1050878" y="1096370"/>
                </a:lnTo>
                <a:lnTo>
                  <a:pt x="809768" y="1510352"/>
                </a:lnTo>
                <a:lnTo>
                  <a:pt x="686938" y="1601337"/>
                </a:lnTo>
                <a:lnTo>
                  <a:pt x="614150" y="1810603"/>
                </a:lnTo>
                <a:lnTo>
                  <a:pt x="0" y="1819701"/>
                </a:lnTo>
                <a:close/>
              </a:path>
            </a:pathLst>
          </a:custGeom>
          <a:noFill/>
          <a:ln w="28575">
            <a:solidFill>
              <a:srgbClr val="00C6E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0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xmlns="" id="{8E1C919D-A607-48BA-9509-FE6CBA59BCB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3200" cy="624868"/>
          </a:xfrm>
          <a:prstGeom prst="rect">
            <a:avLst/>
          </a:prstGeom>
          <a:solidFill>
            <a:srgbClr val="004064"/>
          </a:solidFill>
        </p:spPr>
        <p:txBody>
          <a:bodyPr lIns="720000" tIns="360000" rIns="540000" bIns="18000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cap="all" spc="2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9. Änderung des Flächennutzungsplanes</a:t>
            </a:r>
            <a:endParaRPr lang="de-DE" sz="2800" spc="2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el 7">
            <a:extLst>
              <a:ext uri="{FF2B5EF4-FFF2-40B4-BE49-F238E27FC236}">
                <a16:creationId xmlns:a16="http://schemas.microsoft.com/office/drawing/2014/main" xmlns="" id="{D66C7036-2D7D-4C26-B87E-8535A140B3C8}"/>
              </a:ext>
            </a:extLst>
          </p:cNvPr>
          <p:cNvSpPr txBox="1">
            <a:spLocks/>
          </p:cNvSpPr>
          <p:nvPr/>
        </p:nvSpPr>
        <p:spPr>
          <a:xfrm>
            <a:off x="0" y="6552000"/>
            <a:ext cx="12192000" cy="306000"/>
          </a:xfrm>
          <a:prstGeom prst="rect">
            <a:avLst/>
          </a:prstGeom>
          <a:solidFill>
            <a:srgbClr val="00B6DA"/>
          </a:solidFill>
        </p:spPr>
        <p:txBody>
          <a:bodyPr lIns="720000" tIns="72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B2K-dni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Bauausschuss der Gemeinde </a:t>
            </a:r>
            <a:r>
              <a:rPr lang="de-DE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Selent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02.09.2020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xmlns="" id="{D6D7A7F8-ABC0-F84B-8519-F008B810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3</a:t>
            </a:fld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312C1F69-C64D-0940-BAB6-A74B2D544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90001"/>
            <a:ext cx="518400" cy="44486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8" y="650010"/>
            <a:ext cx="10056440" cy="587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xmlns="" id="{8E1C919D-A607-48BA-9509-FE6CBA59BCB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3200" cy="624868"/>
          </a:xfrm>
          <a:prstGeom prst="rect">
            <a:avLst/>
          </a:prstGeom>
          <a:solidFill>
            <a:srgbClr val="004064"/>
          </a:solidFill>
        </p:spPr>
        <p:txBody>
          <a:bodyPr lIns="720000" tIns="360000" rIns="540000" bIns="18000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cap="all" spc="2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9. Änderung des Flächennutzungsplanes</a:t>
            </a:r>
            <a:endParaRPr lang="de-DE" sz="2800" spc="2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el 7">
            <a:extLst>
              <a:ext uri="{FF2B5EF4-FFF2-40B4-BE49-F238E27FC236}">
                <a16:creationId xmlns:a16="http://schemas.microsoft.com/office/drawing/2014/main" xmlns="" id="{D66C7036-2D7D-4C26-B87E-8535A140B3C8}"/>
              </a:ext>
            </a:extLst>
          </p:cNvPr>
          <p:cNvSpPr txBox="1">
            <a:spLocks/>
          </p:cNvSpPr>
          <p:nvPr/>
        </p:nvSpPr>
        <p:spPr>
          <a:xfrm>
            <a:off x="0" y="6552000"/>
            <a:ext cx="12192000" cy="306000"/>
          </a:xfrm>
          <a:prstGeom prst="rect">
            <a:avLst/>
          </a:prstGeom>
          <a:solidFill>
            <a:srgbClr val="00B6DA"/>
          </a:solidFill>
        </p:spPr>
        <p:txBody>
          <a:bodyPr lIns="720000" tIns="72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B2K-dni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Bauausschuss der Gemeinde </a:t>
            </a:r>
            <a:r>
              <a:rPr lang="de-DE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Selent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02.09.2020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xmlns="" id="{D6D7A7F8-ABC0-F84B-8519-F008B810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4</a:t>
            </a:fld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312C1F69-C64D-0940-BAB6-A74B2D544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90001"/>
            <a:ext cx="518400" cy="44486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23392" y="908720"/>
            <a:ext cx="102251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Hinweise aus der frühzeitigen Behördenbeteiligung (§4 Abs. 1 BauGB)</a:t>
            </a:r>
          </a:p>
          <a:p>
            <a:endParaRPr lang="de-DE" b="1" dirty="0"/>
          </a:p>
          <a:p>
            <a:pPr>
              <a:defRPr/>
            </a:pPr>
            <a:r>
              <a:rPr lang="de-DE" dirty="0"/>
              <a:t>Stadtwerke Lütjenburg: </a:t>
            </a: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dirty="0" smtClean="0"/>
              <a:t>Die vorhandenen </a:t>
            </a:r>
            <a:r>
              <a:rPr lang="de-DE" dirty="0"/>
              <a:t>Bestandsanlagen (Kläranlage, </a:t>
            </a:r>
            <a:r>
              <a:rPr lang="de-DE" dirty="0" smtClean="0"/>
              <a:t>Schmutzwasserkanalisation</a:t>
            </a:r>
            <a:r>
              <a:rPr lang="de-DE" dirty="0"/>
              <a:t>, </a:t>
            </a:r>
            <a:r>
              <a:rPr lang="de-DE" dirty="0" smtClean="0"/>
              <a:t>Pumpstationen </a:t>
            </a:r>
            <a:r>
              <a:rPr lang="de-DE" dirty="0"/>
              <a:t>und Druckrohrleitungen) innerhalb der Ortslage sowie weiterführend, sind </a:t>
            </a:r>
            <a:r>
              <a:rPr lang="de-DE" dirty="0" smtClean="0"/>
              <a:t>bereits </a:t>
            </a:r>
            <a:r>
              <a:rPr lang="de-DE" dirty="0"/>
              <a:t>heute </a:t>
            </a:r>
            <a:r>
              <a:rPr lang="de-DE" dirty="0" smtClean="0"/>
              <a:t>hydraulisch </a:t>
            </a:r>
            <a:r>
              <a:rPr lang="de-DE" dirty="0"/>
              <a:t>vollständig bzw. nahezu vollständig </a:t>
            </a:r>
            <a:r>
              <a:rPr lang="de-DE" dirty="0" smtClean="0"/>
              <a:t>ausgelastet. Ein Erweiterung ist nicht möglich.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dirty="0" smtClean="0"/>
              <a:t>Es ist erforderlich</a:t>
            </a:r>
            <a:r>
              <a:rPr lang="de-DE" dirty="0"/>
              <a:t>, die betroffene Kläranlage in Lütjenburg, die </a:t>
            </a:r>
            <a:r>
              <a:rPr lang="de-DE" dirty="0" smtClean="0"/>
              <a:t>Pumpstationen </a:t>
            </a:r>
            <a:r>
              <a:rPr lang="de-DE" dirty="0"/>
              <a:t>(</a:t>
            </a:r>
            <a:r>
              <a:rPr lang="de-DE" dirty="0" err="1"/>
              <a:t>Selent</a:t>
            </a:r>
            <a:r>
              <a:rPr lang="de-DE" dirty="0"/>
              <a:t> Mutter-Kind und </a:t>
            </a:r>
            <a:r>
              <a:rPr lang="de-DE" dirty="0" err="1"/>
              <a:t>Bellin</a:t>
            </a:r>
            <a:r>
              <a:rPr lang="de-DE" dirty="0"/>
              <a:t>) zu vergrößern und eine neue, größer </a:t>
            </a:r>
            <a:r>
              <a:rPr lang="de-DE" dirty="0" smtClean="0"/>
              <a:t>dimensionierte </a:t>
            </a:r>
            <a:r>
              <a:rPr lang="de-DE" dirty="0"/>
              <a:t>Abwasserdruckrohrleitung (DN 200) zwischen </a:t>
            </a:r>
            <a:r>
              <a:rPr lang="de-DE" dirty="0" err="1"/>
              <a:t>Selent</a:t>
            </a:r>
            <a:r>
              <a:rPr lang="de-DE" dirty="0"/>
              <a:t> und </a:t>
            </a:r>
            <a:r>
              <a:rPr lang="de-DE" dirty="0" err="1"/>
              <a:t>Seekrug</a:t>
            </a:r>
            <a:r>
              <a:rPr lang="de-DE" dirty="0"/>
              <a:t> zu </a:t>
            </a:r>
            <a:r>
              <a:rPr lang="de-DE" dirty="0" smtClean="0"/>
              <a:t>bauen</a:t>
            </a:r>
            <a:r>
              <a:rPr lang="de-DE" dirty="0"/>
              <a:t>. </a:t>
            </a:r>
            <a:endParaRPr lang="de-DE" dirty="0" smtClean="0"/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dirty="0" smtClean="0"/>
              <a:t>Dies </a:t>
            </a:r>
            <a:r>
              <a:rPr lang="de-DE" dirty="0"/>
              <a:t>kann nicht zu Lasten der bisher, an die Schmutzwassereinrichtung </a:t>
            </a:r>
            <a:r>
              <a:rPr lang="de-DE" dirty="0" smtClean="0"/>
              <a:t>angeschlossenen </a:t>
            </a:r>
            <a:r>
              <a:rPr lang="de-DE" dirty="0"/>
              <a:t>Beitrags- und Gebührenzahler </a:t>
            </a:r>
            <a:r>
              <a:rPr lang="de-DE" dirty="0" smtClean="0"/>
              <a:t>gehen.</a:t>
            </a:r>
          </a:p>
        </p:txBody>
      </p:sp>
    </p:spTree>
    <p:extLst>
      <p:ext uri="{BB962C8B-B14F-4D97-AF65-F5344CB8AC3E}">
        <p14:creationId xmlns:p14="http://schemas.microsoft.com/office/powerpoint/2010/main" val="41857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xmlns="" id="{8E1C919D-A607-48BA-9509-FE6CBA59BCB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3200" cy="624868"/>
          </a:xfrm>
          <a:prstGeom prst="rect">
            <a:avLst/>
          </a:prstGeom>
          <a:solidFill>
            <a:srgbClr val="004064"/>
          </a:solidFill>
        </p:spPr>
        <p:txBody>
          <a:bodyPr lIns="720000" tIns="360000" rIns="540000" bIns="18000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cap="all" spc="2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9. Änderung des Flächennutzungsplanes</a:t>
            </a:r>
            <a:endParaRPr lang="de-DE" sz="2800" spc="2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el 7">
            <a:extLst>
              <a:ext uri="{FF2B5EF4-FFF2-40B4-BE49-F238E27FC236}">
                <a16:creationId xmlns:a16="http://schemas.microsoft.com/office/drawing/2014/main" xmlns="" id="{D66C7036-2D7D-4C26-B87E-8535A140B3C8}"/>
              </a:ext>
            </a:extLst>
          </p:cNvPr>
          <p:cNvSpPr txBox="1">
            <a:spLocks/>
          </p:cNvSpPr>
          <p:nvPr/>
        </p:nvSpPr>
        <p:spPr>
          <a:xfrm>
            <a:off x="0" y="6552000"/>
            <a:ext cx="12192000" cy="306000"/>
          </a:xfrm>
          <a:prstGeom prst="rect">
            <a:avLst/>
          </a:prstGeom>
          <a:solidFill>
            <a:srgbClr val="00B6DA"/>
          </a:solidFill>
        </p:spPr>
        <p:txBody>
          <a:bodyPr lIns="720000" tIns="72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B2K-dni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Bauausschuss der Gemeinde </a:t>
            </a:r>
            <a:r>
              <a:rPr lang="de-DE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Selent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02.09.2020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xmlns="" id="{D6D7A7F8-ABC0-F84B-8519-F008B810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5</a:t>
            </a:fld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312C1F69-C64D-0940-BAB6-A74B2D544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90001"/>
            <a:ext cx="518400" cy="44486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23392" y="908720"/>
            <a:ext cx="102251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Hinweise aus der frühzeitigen Behördenbeteiligung (§4 Abs. 1 BauGB)</a:t>
            </a:r>
          </a:p>
          <a:p>
            <a:pPr>
              <a:defRPr/>
            </a:pPr>
            <a:endParaRPr lang="de-DE" b="1" dirty="0"/>
          </a:p>
          <a:p>
            <a:pPr>
              <a:defRPr/>
            </a:pPr>
            <a:r>
              <a:rPr lang="de-DE" dirty="0" smtClean="0"/>
              <a:t>Landesplanung:</a:t>
            </a:r>
          </a:p>
          <a:p>
            <a:pPr>
              <a:defRPr/>
            </a:pPr>
            <a:r>
              <a:rPr lang="de-DE" dirty="0" smtClean="0"/>
              <a:t> </a:t>
            </a:r>
          </a:p>
          <a:p>
            <a:pPr marL="342900" indent="-342900">
              <a:buFont typeface="Symbol" panose="05050102010706020507" pitchFamily="18" charset="2"/>
              <a:buChar char="-"/>
              <a:defRPr/>
            </a:pPr>
            <a:r>
              <a:rPr lang="de-DE" dirty="0" smtClean="0"/>
              <a:t>Ergänzung </a:t>
            </a:r>
            <a:r>
              <a:rPr lang="de-DE" dirty="0"/>
              <a:t>der Planunterlagen um Aussagen zu Innenentwicklungspotenzialen</a:t>
            </a:r>
            <a:r>
              <a:rPr lang="de-DE" dirty="0" smtClean="0"/>
              <a:t>,</a:t>
            </a:r>
          </a:p>
          <a:p>
            <a:pPr>
              <a:defRPr/>
            </a:pPr>
            <a:r>
              <a:rPr lang="de-DE" dirty="0" smtClean="0"/>
              <a:t> </a:t>
            </a:r>
          </a:p>
          <a:p>
            <a:pPr marL="342900" indent="-342900">
              <a:buFont typeface="Symbol" panose="05050102010706020507" pitchFamily="18" charset="2"/>
              <a:buChar char="-"/>
              <a:defRPr/>
            </a:pPr>
            <a:r>
              <a:rPr lang="de-DE" dirty="0" smtClean="0"/>
              <a:t>zu </a:t>
            </a:r>
            <a:r>
              <a:rPr lang="de-DE" dirty="0"/>
              <a:t>Alternativflächen und </a:t>
            </a: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 marL="342900" indent="-342900">
              <a:buFont typeface="Symbol" panose="05050102010706020507" pitchFamily="18" charset="2"/>
              <a:buChar char="-"/>
              <a:defRPr/>
            </a:pPr>
            <a:r>
              <a:rPr lang="de-DE" dirty="0" smtClean="0"/>
              <a:t>zum </a:t>
            </a:r>
            <a:r>
              <a:rPr lang="de-DE" dirty="0"/>
              <a:t>Bedarf an </a:t>
            </a:r>
            <a:r>
              <a:rPr lang="de-DE" dirty="0" smtClean="0"/>
              <a:t>Wohnbauflächen.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89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="" xmlns:a16="http://schemas.microsoft.com/office/drawing/2014/main" id="{8E1C919D-A607-48BA-9509-FE6CBA59BCB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3200" cy="624868"/>
          </a:xfrm>
          <a:prstGeom prst="rect">
            <a:avLst/>
          </a:prstGeom>
          <a:solidFill>
            <a:srgbClr val="004064"/>
          </a:solidFill>
        </p:spPr>
        <p:txBody>
          <a:bodyPr lIns="720000" tIns="360000" rIns="540000" bIns="18000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cap="all" spc="2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9. Änderung des Flächennutzungsplanes</a:t>
            </a:r>
            <a:endParaRPr lang="de-DE" sz="2800" spc="2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el 7">
            <a:extLst>
              <a:ext uri="{FF2B5EF4-FFF2-40B4-BE49-F238E27FC236}">
                <a16:creationId xmlns="" xmlns:a16="http://schemas.microsoft.com/office/drawing/2014/main" id="{D66C7036-2D7D-4C26-B87E-8535A140B3C8}"/>
              </a:ext>
            </a:extLst>
          </p:cNvPr>
          <p:cNvSpPr txBox="1">
            <a:spLocks/>
          </p:cNvSpPr>
          <p:nvPr/>
        </p:nvSpPr>
        <p:spPr>
          <a:xfrm>
            <a:off x="0" y="6552000"/>
            <a:ext cx="12192000" cy="306000"/>
          </a:xfrm>
          <a:prstGeom prst="rect">
            <a:avLst/>
          </a:prstGeom>
          <a:solidFill>
            <a:srgbClr val="00B6DA"/>
          </a:solidFill>
        </p:spPr>
        <p:txBody>
          <a:bodyPr lIns="720000" tIns="72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B2K-dni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Bauausschuss der Gemeinde </a:t>
            </a:r>
            <a:r>
              <a:rPr lang="de-DE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Selent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02.09.2020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liennummernplatzhalter 22">
            <a:extLst>
              <a:ext uri="{FF2B5EF4-FFF2-40B4-BE49-F238E27FC236}">
                <a16:creationId xmlns="" xmlns:a16="http://schemas.microsoft.com/office/drawing/2014/main" id="{D6D7A7F8-ABC0-F84B-8519-F008B810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6</a:t>
            </a:fld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312C1F69-C64D-0940-BAB6-A74B2D544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90001"/>
            <a:ext cx="518400" cy="44486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23392" y="908720"/>
            <a:ext cx="102251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Hinweise aus der frühzeitigen Behördenbeteiligung (§4 Abs. 1 BauGB)</a:t>
            </a:r>
          </a:p>
          <a:p>
            <a:endParaRPr lang="de-DE" b="1" dirty="0"/>
          </a:p>
          <a:p>
            <a:pPr>
              <a:defRPr/>
            </a:pPr>
            <a:r>
              <a:rPr lang="de-DE" dirty="0" smtClean="0"/>
              <a:t>Kreis </a:t>
            </a:r>
            <a:r>
              <a:rPr lang="de-DE" dirty="0" err="1" smtClean="0"/>
              <a:t>Plön</a:t>
            </a:r>
            <a:r>
              <a:rPr lang="de-DE" dirty="0" smtClean="0"/>
              <a:t>: </a:t>
            </a:r>
          </a:p>
          <a:p>
            <a:pPr>
              <a:defRPr/>
            </a:pPr>
            <a:endParaRPr lang="de-DE" dirty="0" smtClean="0"/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dirty="0" smtClean="0"/>
              <a:t>Ausrichtung </a:t>
            </a:r>
            <a:r>
              <a:rPr lang="de-DE" dirty="0"/>
              <a:t>auf bedarfsgerechte Versorgung der </a:t>
            </a:r>
            <a:r>
              <a:rPr lang="de-DE" dirty="0" smtClean="0"/>
              <a:t>Wohnbevölkerung;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dirty="0" smtClean="0"/>
              <a:t>Flächen </a:t>
            </a:r>
            <a:r>
              <a:rPr lang="de-DE" dirty="0"/>
              <a:t>für kleinteiligen, preisgünstigen und bedarfsgerechten </a:t>
            </a:r>
            <a:r>
              <a:rPr lang="de-DE" dirty="0" smtClean="0"/>
              <a:t>Wohnungsbau;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dirty="0" smtClean="0"/>
              <a:t>Allenfalls </a:t>
            </a:r>
            <a:r>
              <a:rPr lang="de-DE" dirty="0"/>
              <a:t>Ergänzung einiger Baugelegenheiten für </a:t>
            </a:r>
            <a:r>
              <a:rPr lang="de-DE" dirty="0" smtClean="0"/>
              <a:t>Einfamilienhäuser.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83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="" xmlns:a16="http://schemas.microsoft.com/office/drawing/2014/main" id="{8E1C919D-A607-48BA-9509-FE6CBA59BCB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3200" cy="624868"/>
          </a:xfrm>
          <a:prstGeom prst="rect">
            <a:avLst/>
          </a:prstGeom>
          <a:solidFill>
            <a:srgbClr val="004064"/>
          </a:solidFill>
        </p:spPr>
        <p:txBody>
          <a:bodyPr lIns="720000" tIns="360000" rIns="540000" bIns="18000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cap="all" spc="2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9. Änderung des Flächennutzungsplanes</a:t>
            </a:r>
            <a:endParaRPr lang="de-DE" sz="2800" spc="2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el 7">
            <a:extLst>
              <a:ext uri="{FF2B5EF4-FFF2-40B4-BE49-F238E27FC236}">
                <a16:creationId xmlns="" xmlns:a16="http://schemas.microsoft.com/office/drawing/2014/main" id="{D66C7036-2D7D-4C26-B87E-8535A140B3C8}"/>
              </a:ext>
            </a:extLst>
          </p:cNvPr>
          <p:cNvSpPr txBox="1">
            <a:spLocks/>
          </p:cNvSpPr>
          <p:nvPr/>
        </p:nvSpPr>
        <p:spPr>
          <a:xfrm>
            <a:off x="0" y="6552000"/>
            <a:ext cx="12192000" cy="306000"/>
          </a:xfrm>
          <a:prstGeom prst="rect">
            <a:avLst/>
          </a:prstGeom>
          <a:solidFill>
            <a:srgbClr val="00B6DA"/>
          </a:solidFill>
        </p:spPr>
        <p:txBody>
          <a:bodyPr lIns="720000" tIns="72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B2K-dni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Bauausschuss der Gemeinde </a:t>
            </a:r>
            <a:r>
              <a:rPr lang="de-DE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Selent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02.09.2020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liennummernplatzhalter 22">
            <a:extLst>
              <a:ext uri="{FF2B5EF4-FFF2-40B4-BE49-F238E27FC236}">
                <a16:creationId xmlns="" xmlns:a16="http://schemas.microsoft.com/office/drawing/2014/main" id="{D6D7A7F8-ABC0-F84B-8519-F008B810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7</a:t>
            </a:fld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312C1F69-C64D-0940-BAB6-A74B2D544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90001"/>
            <a:ext cx="518400" cy="44486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23392" y="908720"/>
            <a:ext cx="10225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Hinweise aus der frühzeitigen Behördenbeteiligung (§4 Abs. 1 BauGB)</a:t>
            </a:r>
          </a:p>
          <a:p>
            <a:endParaRPr lang="de-DE" b="1" dirty="0"/>
          </a:p>
          <a:p>
            <a:pPr>
              <a:defRPr/>
            </a:pPr>
            <a:r>
              <a:rPr lang="de-DE" dirty="0" smtClean="0"/>
              <a:t>Archäologisches Landesamt: </a:t>
            </a:r>
          </a:p>
          <a:p>
            <a:pPr>
              <a:defRPr/>
            </a:pPr>
            <a:endParaRPr lang="de-DE" dirty="0" smtClean="0"/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dirty="0" smtClean="0"/>
              <a:t>Lage in archäologischem Interessensgebiet;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dirty="0" smtClean="0"/>
              <a:t>Archäologische Untersuchung erforderlich.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0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xmlns="" id="{8E1C919D-A607-48BA-9509-FE6CBA59BCB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3200" cy="624868"/>
          </a:xfrm>
          <a:prstGeom prst="rect">
            <a:avLst/>
          </a:prstGeom>
          <a:solidFill>
            <a:srgbClr val="004064"/>
          </a:solidFill>
        </p:spPr>
        <p:txBody>
          <a:bodyPr lIns="720000" tIns="360000" rIns="540000" bIns="18000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cap="all" spc="2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9. Änderung des Flächennutzungsplanes</a:t>
            </a:r>
            <a:endParaRPr lang="de-DE" sz="2800" spc="2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el 7">
            <a:extLst>
              <a:ext uri="{FF2B5EF4-FFF2-40B4-BE49-F238E27FC236}">
                <a16:creationId xmlns:a16="http://schemas.microsoft.com/office/drawing/2014/main" xmlns="" id="{D66C7036-2D7D-4C26-B87E-8535A140B3C8}"/>
              </a:ext>
            </a:extLst>
          </p:cNvPr>
          <p:cNvSpPr txBox="1">
            <a:spLocks/>
          </p:cNvSpPr>
          <p:nvPr/>
        </p:nvSpPr>
        <p:spPr>
          <a:xfrm>
            <a:off x="0" y="6552000"/>
            <a:ext cx="12192000" cy="306000"/>
          </a:xfrm>
          <a:prstGeom prst="rect">
            <a:avLst/>
          </a:prstGeom>
          <a:solidFill>
            <a:srgbClr val="00B6DA"/>
          </a:solidFill>
        </p:spPr>
        <p:txBody>
          <a:bodyPr lIns="720000" tIns="72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B2K-dni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Bauausschuss der Gemeinde </a:t>
            </a:r>
            <a:r>
              <a:rPr lang="de-DE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Selent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02.09.2020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xmlns="" id="{D6D7A7F8-ABC0-F84B-8519-F008B810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8</a:t>
            </a:fld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312C1F69-C64D-0940-BAB6-A74B2D544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90001"/>
            <a:ext cx="518400" cy="44486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23392" y="908720"/>
            <a:ext cx="105851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Hinweise aus der frühzeitigen Behördenbeteiligung (§4 Abs. 1 BauGB)</a:t>
            </a:r>
          </a:p>
          <a:p>
            <a:endParaRPr lang="de-DE" b="1" dirty="0"/>
          </a:p>
          <a:p>
            <a:pPr>
              <a:defRPr/>
            </a:pPr>
            <a:r>
              <a:rPr lang="de-DE" dirty="0" smtClean="0"/>
              <a:t>SH Netz AG: </a:t>
            </a:r>
          </a:p>
          <a:p>
            <a:pPr>
              <a:defRPr/>
            </a:pP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dirty="0"/>
              <a:t>A</a:t>
            </a:r>
            <a:r>
              <a:rPr lang="de-DE" dirty="0" smtClean="0"/>
              <a:t>uf dem Flurstück 76/2 verläuft an der nördlichen Plangebietsgrenze ein 20 kV-Kabel; 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dirty="0"/>
              <a:t>E</a:t>
            </a:r>
            <a:r>
              <a:rPr lang="de-DE" dirty="0" smtClean="0"/>
              <a:t>s darf nicht überbaut werden uns muss zugänglich bleiben;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dirty="0" smtClean="0"/>
              <a:t>Falls eine Umlegung erforderlich ist, muss eine Alternativtrasse eingeplant werden.</a:t>
            </a:r>
          </a:p>
          <a:p>
            <a:pPr marL="285750" indent="-285750">
              <a:buFontTx/>
              <a:buChar char="-"/>
              <a:defRPr/>
            </a:pPr>
            <a:endParaRPr lang="de-DE" dirty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74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xmlns="" id="{8E1C919D-A607-48BA-9509-FE6CBA59BCB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3200" cy="624868"/>
          </a:xfrm>
          <a:prstGeom prst="rect">
            <a:avLst/>
          </a:prstGeom>
          <a:solidFill>
            <a:srgbClr val="004064"/>
          </a:solidFill>
        </p:spPr>
        <p:txBody>
          <a:bodyPr lIns="720000" tIns="360000" rIns="540000" bIns="18000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400" cap="all" spc="2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9. Änderung des Flächennutzungsplanes</a:t>
            </a:r>
            <a:endParaRPr lang="de-DE" sz="2800" spc="2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el 7">
            <a:extLst>
              <a:ext uri="{FF2B5EF4-FFF2-40B4-BE49-F238E27FC236}">
                <a16:creationId xmlns:a16="http://schemas.microsoft.com/office/drawing/2014/main" xmlns="" id="{D66C7036-2D7D-4C26-B87E-8535A140B3C8}"/>
              </a:ext>
            </a:extLst>
          </p:cNvPr>
          <p:cNvSpPr txBox="1">
            <a:spLocks/>
          </p:cNvSpPr>
          <p:nvPr/>
        </p:nvSpPr>
        <p:spPr>
          <a:xfrm>
            <a:off x="0" y="6552000"/>
            <a:ext cx="12192000" cy="306000"/>
          </a:xfrm>
          <a:prstGeom prst="rect">
            <a:avLst/>
          </a:prstGeom>
          <a:solidFill>
            <a:srgbClr val="00B6DA"/>
          </a:solidFill>
        </p:spPr>
        <p:txBody>
          <a:bodyPr lIns="720000" tIns="72000" rIns="540000" bIns="18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B2K-dni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Bauausschuss der Gemeinde </a:t>
            </a:r>
            <a:r>
              <a:rPr lang="de-DE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Selent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02.09.2020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xmlns="" id="{D6D7A7F8-ABC0-F84B-8519-F008B810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3A8D-10FA-45DC-B3CA-728E34FD84C6}" type="slidenum">
              <a:rPr lang="de-DE" smtClean="0"/>
              <a:t>9</a:t>
            </a:fld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312C1F69-C64D-0940-BAB6-A74B2D544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90001"/>
            <a:ext cx="518400" cy="44486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23392" y="908720"/>
            <a:ext cx="105851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Hinweise aus der frühzeitigen Behördenbeteiligung (§4 Abs. 1 BauGB)</a:t>
            </a:r>
          </a:p>
          <a:p>
            <a:endParaRPr lang="de-DE" b="1" dirty="0"/>
          </a:p>
          <a:p>
            <a:pPr>
              <a:defRPr/>
            </a:pPr>
            <a:r>
              <a:rPr lang="de-DE" dirty="0" smtClean="0">
                <a:latin typeface="Arial" charset="0"/>
                <a:cs typeface="Arial" charset="0"/>
              </a:rPr>
              <a:t>LLUR: </a:t>
            </a:r>
          </a:p>
          <a:p>
            <a:pPr>
              <a:defRPr/>
            </a:pPr>
            <a:endParaRPr lang="de-DE" dirty="0" smtClean="0">
              <a:latin typeface="Arial" charset="0"/>
              <a:cs typeface="Arial" charset="0"/>
            </a:endParaRP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dirty="0" smtClean="0">
                <a:latin typeface="Arial" charset="0"/>
                <a:cs typeface="Arial" charset="0"/>
              </a:rPr>
              <a:t>Schalltechnisches Gutachten erforderlich wg. angrenzendem Gewerbegebiet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de-DE" dirty="0" smtClean="0">
              <a:latin typeface="Arial" charset="0"/>
              <a:cs typeface="Arial" charset="0"/>
            </a:endParaRP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de-DE" dirty="0" smtClean="0">
              <a:latin typeface="Arial" charset="0"/>
              <a:cs typeface="Arial" charset="0"/>
            </a:endParaRP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de-DE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de-DE" dirty="0" smtClean="0">
                <a:latin typeface="Arial" charset="0"/>
                <a:cs typeface="Arial" charset="0"/>
              </a:rPr>
              <a:t>Untere Forstbehörde: </a:t>
            </a:r>
          </a:p>
          <a:p>
            <a:pPr>
              <a:defRPr/>
            </a:pPr>
            <a:endParaRPr lang="de-DE" dirty="0" smtClean="0">
              <a:latin typeface="Arial" charset="0"/>
              <a:cs typeface="Arial" charset="0"/>
            </a:endParaRP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dirty="0" smtClean="0"/>
              <a:t>30 </a:t>
            </a:r>
            <a:r>
              <a:rPr lang="de-DE" dirty="0"/>
              <a:t>m Waldschutzstreifen </a:t>
            </a:r>
            <a:r>
              <a:rPr lang="de-DE" dirty="0" smtClean="0"/>
              <a:t>nach Osten</a:t>
            </a:r>
          </a:p>
          <a:p>
            <a:pPr marL="285750" indent="-285750">
              <a:buFontTx/>
              <a:buChar char="-"/>
              <a:defRPr/>
            </a:pPr>
            <a:endParaRPr lang="de-DE" dirty="0" smtClean="0"/>
          </a:p>
          <a:p>
            <a:pPr marL="285750" indent="-285750">
              <a:buFontTx/>
              <a:buChar char="-"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546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2K-dni">
      <a:dk1>
        <a:srgbClr val="000000"/>
      </a:dk1>
      <a:lt1>
        <a:srgbClr val="FFFFFF"/>
      </a:lt1>
      <a:dk2>
        <a:srgbClr val="1F497D"/>
      </a:dk2>
      <a:lt2>
        <a:srgbClr val="878787"/>
      </a:lt2>
      <a:accent1>
        <a:srgbClr val="00B6DA"/>
      </a:accent1>
      <a:accent2>
        <a:srgbClr val="575757"/>
      </a:accent2>
      <a:accent3>
        <a:srgbClr val="B2B2B2"/>
      </a:accent3>
      <a:accent4>
        <a:srgbClr val="FFFFFF"/>
      </a:accent4>
      <a:accent5>
        <a:srgbClr val="FFFFFF"/>
      </a:accent5>
      <a:accent6>
        <a:srgbClr val="FFFFFF"/>
      </a:accent6>
      <a:hlink>
        <a:srgbClr val="00B6DA"/>
      </a:hlink>
      <a:folHlink>
        <a:srgbClr val="00406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ign_B2K-dni">
  <a:themeElements>
    <a:clrScheme name="B2K-dni 1">
      <a:dk1>
        <a:srgbClr val="404040"/>
      </a:dk1>
      <a:lt1>
        <a:srgbClr val="FFFFFF"/>
      </a:lt1>
      <a:dk2>
        <a:srgbClr val="1F497D"/>
      </a:dk2>
      <a:lt2>
        <a:srgbClr val="878787"/>
      </a:lt2>
      <a:accent1>
        <a:srgbClr val="00B6DA"/>
      </a:accent1>
      <a:accent2>
        <a:srgbClr val="575757"/>
      </a:accent2>
      <a:accent3>
        <a:srgbClr val="B2B2B2"/>
      </a:accent3>
      <a:accent4>
        <a:srgbClr val="000000"/>
      </a:accent4>
      <a:accent5>
        <a:srgbClr val="FFFFFF"/>
      </a:accent5>
      <a:accent6>
        <a:srgbClr val="FFFFFF"/>
      </a:accent6>
      <a:hlink>
        <a:srgbClr val="00B6DA"/>
      </a:hlink>
      <a:folHlink>
        <a:srgbClr val="00406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sign_B2K-dni" id="{A3AA22C3-714A-D54E-9102-DFAD88F90595}" vid="{4B70A0C9-4B92-CF41-8384-0AD6BF7A5B85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859</Words>
  <Application>Microsoft Office PowerPoint</Application>
  <PresentationFormat>Benutzerdefiniert</PresentationFormat>
  <Paragraphs>240</Paragraphs>
  <Slides>18</Slides>
  <Notes>18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Benutzerdefiniertes Design</vt:lpstr>
      <vt:lpstr>Design_B2K-dni</vt:lpstr>
      <vt:lpstr>Bebauungsplan Nr. 14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Cordula Hinkfoth</dc:creator>
  <cp:lastModifiedBy>lafrensy</cp:lastModifiedBy>
  <cp:revision>471</cp:revision>
  <cp:lastPrinted>2020-08-14T07:38:39Z</cp:lastPrinted>
  <dcterms:created xsi:type="dcterms:W3CDTF">2020-02-12T17:12:40Z</dcterms:created>
  <dcterms:modified xsi:type="dcterms:W3CDTF">2020-09-07T10:28:17Z</dcterms:modified>
</cp:coreProperties>
</file>